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72" r:id="rId1"/>
    <p:sldMasterId id="2147484080" r:id="rId2"/>
  </p:sldMasterIdLst>
  <p:notesMasterIdLst>
    <p:notesMasterId r:id="rId57"/>
  </p:notesMasterIdLst>
  <p:sldIdLst>
    <p:sldId id="256" r:id="rId3"/>
    <p:sldId id="459" r:id="rId4"/>
    <p:sldId id="299" r:id="rId5"/>
    <p:sldId id="384" r:id="rId6"/>
    <p:sldId id="494" r:id="rId7"/>
    <p:sldId id="462" r:id="rId8"/>
    <p:sldId id="463" r:id="rId9"/>
    <p:sldId id="464" r:id="rId10"/>
    <p:sldId id="481" r:id="rId11"/>
    <p:sldId id="482" r:id="rId12"/>
    <p:sldId id="483" r:id="rId13"/>
    <p:sldId id="465" r:id="rId14"/>
    <p:sldId id="466" r:id="rId15"/>
    <p:sldId id="467" r:id="rId16"/>
    <p:sldId id="468" r:id="rId17"/>
    <p:sldId id="506" r:id="rId18"/>
    <p:sldId id="469" r:id="rId19"/>
    <p:sldId id="335" r:id="rId20"/>
    <p:sldId id="478" r:id="rId21"/>
    <p:sldId id="499" r:id="rId22"/>
    <p:sldId id="500" r:id="rId23"/>
    <p:sldId id="501" r:id="rId24"/>
    <p:sldId id="470" r:id="rId25"/>
    <p:sldId id="471" r:id="rId26"/>
    <p:sldId id="473" r:id="rId27"/>
    <p:sldId id="474" r:id="rId28"/>
    <p:sldId id="475" r:id="rId29"/>
    <p:sldId id="476" r:id="rId30"/>
    <p:sldId id="477" r:id="rId31"/>
    <p:sldId id="491" r:id="rId32"/>
    <p:sldId id="479" r:id="rId33"/>
    <p:sldId id="492" r:id="rId34"/>
    <p:sldId id="497" r:id="rId35"/>
    <p:sldId id="297" r:id="rId36"/>
    <p:sldId id="498" r:id="rId37"/>
    <p:sldId id="480" r:id="rId38"/>
    <p:sldId id="484" r:id="rId39"/>
    <p:sldId id="502" r:id="rId40"/>
    <p:sldId id="486" r:id="rId41"/>
    <p:sldId id="493" r:id="rId42"/>
    <p:sldId id="356" r:id="rId43"/>
    <p:sldId id="488" r:id="rId44"/>
    <p:sldId id="507" r:id="rId45"/>
    <p:sldId id="489" r:id="rId46"/>
    <p:sldId id="508" r:id="rId47"/>
    <p:sldId id="503" r:id="rId48"/>
    <p:sldId id="504" r:id="rId49"/>
    <p:sldId id="505" r:id="rId50"/>
    <p:sldId id="487" r:id="rId51"/>
    <p:sldId id="472" r:id="rId52"/>
    <p:sldId id="490" r:id="rId53"/>
    <p:sldId id="510" r:id="rId54"/>
    <p:sldId id="509" r:id="rId55"/>
    <p:sldId id="511" r:id="rId56"/>
  </p:sldIdLst>
  <p:sldSz cx="24377650" cy="13716000"/>
  <p:notesSz cx="7102475" cy="9388475"/>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2BA651-BB3F-4409-A349-E43D594C6F44}">
          <p14:sldIdLst>
            <p14:sldId id="256"/>
            <p14:sldId id="459"/>
            <p14:sldId id="299"/>
            <p14:sldId id="384"/>
            <p14:sldId id="494"/>
            <p14:sldId id="462"/>
            <p14:sldId id="463"/>
            <p14:sldId id="464"/>
            <p14:sldId id="481"/>
            <p14:sldId id="482"/>
            <p14:sldId id="483"/>
            <p14:sldId id="465"/>
            <p14:sldId id="466"/>
            <p14:sldId id="467"/>
            <p14:sldId id="468"/>
            <p14:sldId id="506"/>
            <p14:sldId id="469"/>
            <p14:sldId id="335"/>
            <p14:sldId id="478"/>
            <p14:sldId id="499"/>
            <p14:sldId id="500"/>
            <p14:sldId id="501"/>
            <p14:sldId id="470"/>
            <p14:sldId id="471"/>
            <p14:sldId id="473"/>
            <p14:sldId id="474"/>
            <p14:sldId id="475"/>
            <p14:sldId id="476"/>
            <p14:sldId id="477"/>
            <p14:sldId id="491"/>
            <p14:sldId id="479"/>
            <p14:sldId id="492"/>
            <p14:sldId id="497"/>
            <p14:sldId id="297"/>
            <p14:sldId id="498"/>
            <p14:sldId id="480"/>
            <p14:sldId id="484"/>
            <p14:sldId id="502"/>
            <p14:sldId id="486"/>
            <p14:sldId id="493"/>
            <p14:sldId id="356"/>
            <p14:sldId id="488"/>
            <p14:sldId id="507"/>
            <p14:sldId id="489"/>
            <p14:sldId id="508"/>
            <p14:sldId id="503"/>
            <p14:sldId id="504"/>
            <p14:sldId id="505"/>
            <p14:sldId id="487"/>
          </p14:sldIdLst>
        </p14:section>
        <p14:section name="Untitled Section" id="{42159FB2-DD22-4620-B35C-8176995C3A4C}">
          <p14:sldIdLst>
            <p14:sldId id="472"/>
            <p14:sldId id="490"/>
            <p14:sldId id="510"/>
            <p14:sldId id="509"/>
            <p14:sldId id="511"/>
          </p14:sldIdLst>
        </p14:section>
      </p14:sectionLst>
    </p:ext>
    <p:ext uri="{EFAFB233-063F-42B5-8137-9DF3F51BA10A}">
      <p15:sldGuideLst xmlns:p15="http://schemas.microsoft.com/office/powerpoint/2012/main">
        <p15:guide id="1" orient="horz" pos="4320" userDrawn="1">
          <p15:clr>
            <a:srgbClr val="A4A3A4"/>
          </p15:clr>
        </p15:guide>
        <p15:guide id="2" pos="767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9B60"/>
    <a:srgbClr val="D29847"/>
    <a:srgbClr val="003B5C"/>
    <a:srgbClr val="003A60"/>
    <a:srgbClr val="262626"/>
    <a:srgbClr val="F2EFE9"/>
    <a:srgbClr val="90723C"/>
    <a:srgbClr val="E1B843"/>
    <a:srgbClr val="E1BE3D"/>
    <a:srgbClr val="D8C0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6" d="100"/>
          <a:sy n="36" d="100"/>
        </p:scale>
        <p:origin x="858" y="84"/>
      </p:cViewPr>
      <p:guideLst>
        <p:guide orient="horz" pos="4320"/>
        <p:guide pos="767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F9169-675F-4299-82FA-EE40A3EF9E8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E99B517-CE88-4BFD-AAE5-08274F8379B1}">
      <dgm:prSet/>
      <dgm:spPr/>
      <dgm:t>
        <a:bodyPr/>
        <a:lstStyle/>
        <a:p>
          <a:r>
            <a:rPr lang="en-US" dirty="0">
              <a:latin typeface="Cailbri"/>
            </a:rPr>
            <a:t>Legislation creating the Program</a:t>
          </a:r>
        </a:p>
      </dgm:t>
    </dgm:pt>
    <dgm:pt modelId="{FCAD22CA-1375-4E76-AD2A-6D1D502CD698}" type="parTrans" cxnId="{F542C739-CF79-406C-ABB8-0572DFDF2665}">
      <dgm:prSet/>
      <dgm:spPr/>
      <dgm:t>
        <a:bodyPr/>
        <a:lstStyle/>
        <a:p>
          <a:endParaRPr lang="en-US">
            <a:latin typeface="Cailbri"/>
          </a:endParaRPr>
        </a:p>
      </dgm:t>
    </dgm:pt>
    <dgm:pt modelId="{615BA82C-05A3-4975-8E73-39A486430B7D}" type="sibTrans" cxnId="{F542C739-CF79-406C-ABB8-0572DFDF2665}">
      <dgm:prSet/>
      <dgm:spPr/>
      <dgm:t>
        <a:bodyPr/>
        <a:lstStyle/>
        <a:p>
          <a:endParaRPr lang="en-US">
            <a:latin typeface="Cailbri"/>
          </a:endParaRPr>
        </a:p>
      </dgm:t>
    </dgm:pt>
    <dgm:pt modelId="{67097D1B-E1F6-4043-8EE9-A3F6A909F634}">
      <dgm:prSet/>
      <dgm:spPr/>
      <dgm:t>
        <a:bodyPr/>
        <a:lstStyle/>
        <a:p>
          <a:r>
            <a:rPr lang="en-US" dirty="0">
              <a:latin typeface="Cailbri"/>
            </a:rPr>
            <a:t>What does the Program Fund?</a:t>
          </a:r>
        </a:p>
      </dgm:t>
    </dgm:pt>
    <dgm:pt modelId="{01834800-23E9-431A-ACDF-0B4E6AFF20AE}" type="parTrans" cxnId="{7B11E22F-5DCA-4A7B-8399-3B1E01E452D3}">
      <dgm:prSet/>
      <dgm:spPr/>
      <dgm:t>
        <a:bodyPr/>
        <a:lstStyle/>
        <a:p>
          <a:endParaRPr lang="en-US">
            <a:latin typeface="Cailbri"/>
          </a:endParaRPr>
        </a:p>
      </dgm:t>
    </dgm:pt>
    <dgm:pt modelId="{EFCCB853-E9A8-4493-A8E3-0E243199748F}" type="sibTrans" cxnId="{7B11E22F-5DCA-4A7B-8399-3B1E01E452D3}">
      <dgm:prSet/>
      <dgm:spPr/>
      <dgm:t>
        <a:bodyPr/>
        <a:lstStyle/>
        <a:p>
          <a:endParaRPr lang="en-US">
            <a:latin typeface="Cailbri"/>
          </a:endParaRPr>
        </a:p>
      </dgm:t>
    </dgm:pt>
    <dgm:pt modelId="{73327040-ABAB-499F-A6BC-0BE9CAF8BF2A}">
      <dgm:prSet/>
      <dgm:spPr/>
      <dgm:t>
        <a:bodyPr/>
        <a:lstStyle/>
        <a:p>
          <a:r>
            <a:rPr lang="en-US" dirty="0">
              <a:latin typeface="Cailbri"/>
            </a:rPr>
            <a:t>Funding amount/Parameters</a:t>
          </a:r>
        </a:p>
      </dgm:t>
    </dgm:pt>
    <dgm:pt modelId="{736D3276-5722-45BF-99FE-3ECA9258609B}" type="parTrans" cxnId="{ADF35AE8-3041-4BAA-AEE6-5BE39F6E9BCD}">
      <dgm:prSet/>
      <dgm:spPr/>
      <dgm:t>
        <a:bodyPr/>
        <a:lstStyle/>
        <a:p>
          <a:endParaRPr lang="en-US">
            <a:latin typeface="Cailbri"/>
          </a:endParaRPr>
        </a:p>
      </dgm:t>
    </dgm:pt>
    <dgm:pt modelId="{8D62C899-3C5F-4702-9D5D-351FF6CE8F6C}" type="sibTrans" cxnId="{ADF35AE8-3041-4BAA-AEE6-5BE39F6E9BCD}">
      <dgm:prSet/>
      <dgm:spPr/>
      <dgm:t>
        <a:bodyPr/>
        <a:lstStyle/>
        <a:p>
          <a:endParaRPr lang="en-US">
            <a:latin typeface="Cailbri"/>
          </a:endParaRPr>
        </a:p>
      </dgm:t>
    </dgm:pt>
    <dgm:pt modelId="{1E97861D-FDC9-4761-BCB9-A8D51D67B66E}">
      <dgm:prSet/>
      <dgm:spPr/>
      <dgm:t>
        <a:bodyPr/>
        <a:lstStyle/>
        <a:p>
          <a:r>
            <a:rPr lang="en-US" dirty="0">
              <a:latin typeface="Cailbri"/>
            </a:rPr>
            <a:t>Competitive Grant process</a:t>
          </a:r>
        </a:p>
      </dgm:t>
    </dgm:pt>
    <dgm:pt modelId="{50216589-FE98-4958-8CC2-74D09FCAB3A5}" type="parTrans" cxnId="{6BF37741-71ED-464B-B114-800CAD018A83}">
      <dgm:prSet/>
      <dgm:spPr/>
      <dgm:t>
        <a:bodyPr/>
        <a:lstStyle/>
        <a:p>
          <a:endParaRPr lang="en-US">
            <a:latin typeface="Cailbri"/>
          </a:endParaRPr>
        </a:p>
      </dgm:t>
    </dgm:pt>
    <dgm:pt modelId="{A09B514F-FD90-44D9-B8BE-BEBF7F3699F8}" type="sibTrans" cxnId="{6BF37741-71ED-464B-B114-800CAD018A83}">
      <dgm:prSet/>
      <dgm:spPr/>
      <dgm:t>
        <a:bodyPr/>
        <a:lstStyle/>
        <a:p>
          <a:endParaRPr lang="en-US">
            <a:latin typeface="Cailbri"/>
          </a:endParaRPr>
        </a:p>
      </dgm:t>
    </dgm:pt>
    <dgm:pt modelId="{8B80284C-4705-4CE5-A436-3CF98016287E}">
      <dgm:prSet/>
      <dgm:spPr/>
      <dgm:t>
        <a:bodyPr/>
        <a:lstStyle/>
        <a:p>
          <a:r>
            <a:rPr lang="en-US" dirty="0">
              <a:latin typeface="Cailbri"/>
            </a:rPr>
            <a:t>Eligible Organizations</a:t>
          </a:r>
        </a:p>
      </dgm:t>
    </dgm:pt>
    <dgm:pt modelId="{86F094F4-F3C2-4137-BF08-979BE64113FF}" type="parTrans" cxnId="{8ED73D40-E9E1-45D1-9196-DC78BFDB25FF}">
      <dgm:prSet/>
      <dgm:spPr/>
      <dgm:t>
        <a:bodyPr/>
        <a:lstStyle/>
        <a:p>
          <a:endParaRPr lang="en-US">
            <a:latin typeface="Cailbri"/>
          </a:endParaRPr>
        </a:p>
      </dgm:t>
    </dgm:pt>
    <dgm:pt modelId="{C8B91ABF-7D35-4CD5-8E36-49076EC6A1B1}" type="sibTrans" cxnId="{8ED73D40-E9E1-45D1-9196-DC78BFDB25FF}">
      <dgm:prSet/>
      <dgm:spPr/>
      <dgm:t>
        <a:bodyPr/>
        <a:lstStyle/>
        <a:p>
          <a:endParaRPr lang="en-US">
            <a:latin typeface="Cailbri"/>
          </a:endParaRPr>
        </a:p>
      </dgm:t>
    </dgm:pt>
    <dgm:pt modelId="{734F619E-5A61-4069-A7BB-D8882F4F3DFE}">
      <dgm:prSet/>
      <dgm:spPr/>
      <dgm:t>
        <a:bodyPr/>
        <a:lstStyle/>
        <a:p>
          <a:r>
            <a:rPr lang="en-US" dirty="0">
              <a:latin typeface="Cailbri"/>
            </a:rPr>
            <a:t>Key dates/timelines</a:t>
          </a:r>
        </a:p>
      </dgm:t>
    </dgm:pt>
    <dgm:pt modelId="{9CA869FE-4E6A-404A-8B12-0EF7B4A67F7B}" type="parTrans" cxnId="{A80CE1F3-E144-448D-BE5E-0FB9B87C467A}">
      <dgm:prSet/>
      <dgm:spPr/>
      <dgm:t>
        <a:bodyPr/>
        <a:lstStyle/>
        <a:p>
          <a:endParaRPr lang="en-US">
            <a:latin typeface="Cailbri"/>
          </a:endParaRPr>
        </a:p>
      </dgm:t>
    </dgm:pt>
    <dgm:pt modelId="{9EC71104-CC38-4F18-9491-FB2786C2DABA}" type="sibTrans" cxnId="{A80CE1F3-E144-448D-BE5E-0FB9B87C467A}">
      <dgm:prSet/>
      <dgm:spPr/>
      <dgm:t>
        <a:bodyPr/>
        <a:lstStyle/>
        <a:p>
          <a:endParaRPr lang="en-US">
            <a:latin typeface="Cailbri"/>
          </a:endParaRPr>
        </a:p>
      </dgm:t>
    </dgm:pt>
    <dgm:pt modelId="{2D013878-C0E5-47B4-BAE6-D6FB0438ADBF}">
      <dgm:prSet/>
      <dgm:spPr/>
      <dgm:t>
        <a:bodyPr/>
        <a:lstStyle/>
        <a:p>
          <a:r>
            <a:rPr lang="en-US" dirty="0">
              <a:latin typeface="Cailbri"/>
            </a:rPr>
            <a:t>Application Requirements/Review Process</a:t>
          </a:r>
        </a:p>
      </dgm:t>
    </dgm:pt>
    <dgm:pt modelId="{91AA1030-740A-4883-BD96-E621C6733D54}" type="parTrans" cxnId="{063587E5-F278-44E9-878A-EA255810B0C0}">
      <dgm:prSet/>
      <dgm:spPr/>
      <dgm:t>
        <a:bodyPr/>
        <a:lstStyle/>
        <a:p>
          <a:endParaRPr lang="en-US">
            <a:latin typeface="Cailbri"/>
          </a:endParaRPr>
        </a:p>
      </dgm:t>
    </dgm:pt>
    <dgm:pt modelId="{12F50C82-C497-4484-BC83-520A7F60DF91}" type="sibTrans" cxnId="{063587E5-F278-44E9-878A-EA255810B0C0}">
      <dgm:prSet/>
      <dgm:spPr/>
      <dgm:t>
        <a:bodyPr/>
        <a:lstStyle/>
        <a:p>
          <a:endParaRPr lang="en-US">
            <a:latin typeface="Cailbri"/>
          </a:endParaRPr>
        </a:p>
      </dgm:t>
    </dgm:pt>
    <dgm:pt modelId="{6D2D3014-5676-4342-BFC1-C046E5CC8D25}">
      <dgm:prSet/>
      <dgm:spPr/>
      <dgm:t>
        <a:bodyPr/>
        <a:lstStyle/>
        <a:p>
          <a:r>
            <a:rPr lang="en-US" dirty="0">
              <a:latin typeface="Cailbri"/>
            </a:rPr>
            <a:t>Grantee Obligations</a:t>
          </a:r>
        </a:p>
      </dgm:t>
    </dgm:pt>
    <dgm:pt modelId="{73DA8471-EEFD-4784-941E-4A21138F7970}" type="parTrans" cxnId="{DDC52AE4-E058-4884-996E-EA68E49E85B6}">
      <dgm:prSet/>
      <dgm:spPr/>
      <dgm:t>
        <a:bodyPr/>
        <a:lstStyle/>
        <a:p>
          <a:endParaRPr lang="en-US">
            <a:latin typeface="Cailbri"/>
          </a:endParaRPr>
        </a:p>
      </dgm:t>
    </dgm:pt>
    <dgm:pt modelId="{E4723789-9034-4EFD-B623-222E1BB0B734}" type="sibTrans" cxnId="{DDC52AE4-E058-4884-996E-EA68E49E85B6}">
      <dgm:prSet/>
      <dgm:spPr/>
      <dgm:t>
        <a:bodyPr/>
        <a:lstStyle/>
        <a:p>
          <a:endParaRPr lang="en-US">
            <a:latin typeface="Cailbri"/>
          </a:endParaRPr>
        </a:p>
      </dgm:t>
    </dgm:pt>
    <dgm:pt modelId="{7A5F2BD5-45A6-4C90-85E7-3F57577E9966}" type="pres">
      <dgm:prSet presAssocID="{B7DF9169-675F-4299-82FA-EE40A3EF9E86}" presName="vert0" presStyleCnt="0">
        <dgm:presLayoutVars>
          <dgm:dir/>
          <dgm:animOne val="branch"/>
          <dgm:animLvl val="lvl"/>
        </dgm:presLayoutVars>
      </dgm:prSet>
      <dgm:spPr/>
    </dgm:pt>
    <dgm:pt modelId="{7BC2ED27-55C5-4C6F-A98E-6ACB70717568}" type="pres">
      <dgm:prSet presAssocID="{CE99B517-CE88-4BFD-AAE5-08274F8379B1}" presName="thickLine" presStyleLbl="alignNode1" presStyleIdx="0" presStyleCnt="8"/>
      <dgm:spPr/>
    </dgm:pt>
    <dgm:pt modelId="{A68A4F7A-FD6B-4F8F-952B-ECCF2B2738E1}" type="pres">
      <dgm:prSet presAssocID="{CE99B517-CE88-4BFD-AAE5-08274F8379B1}" presName="horz1" presStyleCnt="0"/>
      <dgm:spPr/>
    </dgm:pt>
    <dgm:pt modelId="{2A7E062F-198D-497F-A2F7-AC88E211DC21}" type="pres">
      <dgm:prSet presAssocID="{CE99B517-CE88-4BFD-AAE5-08274F8379B1}" presName="tx1" presStyleLbl="revTx" presStyleIdx="0" presStyleCnt="8" custLinFactNeighborY="-53429"/>
      <dgm:spPr/>
    </dgm:pt>
    <dgm:pt modelId="{60EFD0A7-00CC-4BE2-9801-4D5E8139A872}" type="pres">
      <dgm:prSet presAssocID="{CE99B517-CE88-4BFD-AAE5-08274F8379B1}" presName="vert1" presStyleCnt="0"/>
      <dgm:spPr/>
    </dgm:pt>
    <dgm:pt modelId="{F6FCB3CB-12C0-40A9-A2ED-B2F8C82AAB05}" type="pres">
      <dgm:prSet presAssocID="{67097D1B-E1F6-4043-8EE9-A3F6A909F634}" presName="thickLine" presStyleLbl="alignNode1" presStyleIdx="1" presStyleCnt="8"/>
      <dgm:spPr/>
    </dgm:pt>
    <dgm:pt modelId="{39F6F2E3-DB59-4E1B-87BC-52F42E376F7C}" type="pres">
      <dgm:prSet presAssocID="{67097D1B-E1F6-4043-8EE9-A3F6A909F634}" presName="horz1" presStyleCnt="0"/>
      <dgm:spPr/>
    </dgm:pt>
    <dgm:pt modelId="{5A756E80-EC20-4395-A039-E87B9151074E}" type="pres">
      <dgm:prSet presAssocID="{67097D1B-E1F6-4043-8EE9-A3F6A909F634}" presName="tx1" presStyleLbl="revTx" presStyleIdx="1" presStyleCnt="8"/>
      <dgm:spPr/>
    </dgm:pt>
    <dgm:pt modelId="{38C0C60C-C1E2-4CAA-AB95-77B9F469602E}" type="pres">
      <dgm:prSet presAssocID="{67097D1B-E1F6-4043-8EE9-A3F6A909F634}" presName="vert1" presStyleCnt="0"/>
      <dgm:spPr/>
    </dgm:pt>
    <dgm:pt modelId="{44C66A82-52DF-4B71-8DF4-1A8E849796DF}" type="pres">
      <dgm:prSet presAssocID="{73327040-ABAB-499F-A6BC-0BE9CAF8BF2A}" presName="thickLine" presStyleLbl="alignNode1" presStyleIdx="2" presStyleCnt="8"/>
      <dgm:spPr/>
    </dgm:pt>
    <dgm:pt modelId="{A63718FB-FEDA-4895-9F72-2C69ACC6D5CF}" type="pres">
      <dgm:prSet presAssocID="{73327040-ABAB-499F-A6BC-0BE9CAF8BF2A}" presName="horz1" presStyleCnt="0"/>
      <dgm:spPr/>
    </dgm:pt>
    <dgm:pt modelId="{D29BC1A7-CCD4-494D-85AD-5A249BCBA124}" type="pres">
      <dgm:prSet presAssocID="{73327040-ABAB-499F-A6BC-0BE9CAF8BF2A}" presName="tx1" presStyleLbl="revTx" presStyleIdx="2" presStyleCnt="8"/>
      <dgm:spPr/>
    </dgm:pt>
    <dgm:pt modelId="{B2D92827-FB09-4AB5-B7C7-39E73B9744F4}" type="pres">
      <dgm:prSet presAssocID="{73327040-ABAB-499F-A6BC-0BE9CAF8BF2A}" presName="vert1" presStyleCnt="0"/>
      <dgm:spPr/>
    </dgm:pt>
    <dgm:pt modelId="{6ADCDD62-1BFD-4796-803C-7BC01165C6DB}" type="pres">
      <dgm:prSet presAssocID="{1E97861D-FDC9-4761-BCB9-A8D51D67B66E}" presName="thickLine" presStyleLbl="alignNode1" presStyleIdx="3" presStyleCnt="8"/>
      <dgm:spPr/>
    </dgm:pt>
    <dgm:pt modelId="{1651CFDE-DA6C-4731-A97C-6117B4D90D60}" type="pres">
      <dgm:prSet presAssocID="{1E97861D-FDC9-4761-BCB9-A8D51D67B66E}" presName="horz1" presStyleCnt="0"/>
      <dgm:spPr/>
    </dgm:pt>
    <dgm:pt modelId="{46DCB582-44A9-4016-A00C-94537196BDFE}" type="pres">
      <dgm:prSet presAssocID="{1E97861D-FDC9-4761-BCB9-A8D51D67B66E}" presName="tx1" presStyleLbl="revTx" presStyleIdx="3" presStyleCnt="8"/>
      <dgm:spPr/>
    </dgm:pt>
    <dgm:pt modelId="{3EBF330E-B395-415A-BBF2-E3A0E007CD59}" type="pres">
      <dgm:prSet presAssocID="{1E97861D-FDC9-4761-BCB9-A8D51D67B66E}" presName="vert1" presStyleCnt="0"/>
      <dgm:spPr/>
    </dgm:pt>
    <dgm:pt modelId="{5AC4289D-2B12-42D6-A883-1295AF307CC9}" type="pres">
      <dgm:prSet presAssocID="{8B80284C-4705-4CE5-A436-3CF98016287E}" presName="thickLine" presStyleLbl="alignNode1" presStyleIdx="4" presStyleCnt="8"/>
      <dgm:spPr/>
    </dgm:pt>
    <dgm:pt modelId="{9936A60A-865F-4724-8B68-F015592B6779}" type="pres">
      <dgm:prSet presAssocID="{8B80284C-4705-4CE5-A436-3CF98016287E}" presName="horz1" presStyleCnt="0"/>
      <dgm:spPr/>
    </dgm:pt>
    <dgm:pt modelId="{E46D7381-5C56-4205-802D-B49C3046B7CF}" type="pres">
      <dgm:prSet presAssocID="{8B80284C-4705-4CE5-A436-3CF98016287E}" presName="tx1" presStyleLbl="revTx" presStyleIdx="4" presStyleCnt="8"/>
      <dgm:spPr/>
    </dgm:pt>
    <dgm:pt modelId="{37B96DC6-23AD-419A-B61F-E24425324B26}" type="pres">
      <dgm:prSet presAssocID="{8B80284C-4705-4CE5-A436-3CF98016287E}" presName="vert1" presStyleCnt="0"/>
      <dgm:spPr/>
    </dgm:pt>
    <dgm:pt modelId="{0584DE7C-0A5A-462C-BEB3-657552876793}" type="pres">
      <dgm:prSet presAssocID="{734F619E-5A61-4069-A7BB-D8882F4F3DFE}" presName="thickLine" presStyleLbl="alignNode1" presStyleIdx="5" presStyleCnt="8"/>
      <dgm:spPr/>
    </dgm:pt>
    <dgm:pt modelId="{EE2CE422-7926-4FDE-929A-FD80C8132182}" type="pres">
      <dgm:prSet presAssocID="{734F619E-5A61-4069-A7BB-D8882F4F3DFE}" presName="horz1" presStyleCnt="0"/>
      <dgm:spPr/>
    </dgm:pt>
    <dgm:pt modelId="{617F725D-2EB2-4F74-BE14-5746B9DC90AD}" type="pres">
      <dgm:prSet presAssocID="{734F619E-5A61-4069-A7BB-D8882F4F3DFE}" presName="tx1" presStyleLbl="revTx" presStyleIdx="5" presStyleCnt="8"/>
      <dgm:spPr/>
    </dgm:pt>
    <dgm:pt modelId="{FCB3F346-DEAE-42DA-B21D-FB688888B420}" type="pres">
      <dgm:prSet presAssocID="{734F619E-5A61-4069-A7BB-D8882F4F3DFE}" presName="vert1" presStyleCnt="0"/>
      <dgm:spPr/>
    </dgm:pt>
    <dgm:pt modelId="{0FDF7B13-7210-4396-9E0B-02B211B9E684}" type="pres">
      <dgm:prSet presAssocID="{2D013878-C0E5-47B4-BAE6-D6FB0438ADBF}" presName="thickLine" presStyleLbl="alignNode1" presStyleIdx="6" presStyleCnt="8"/>
      <dgm:spPr/>
    </dgm:pt>
    <dgm:pt modelId="{036BC138-EA0C-4DB4-A945-0C87FFB1AE07}" type="pres">
      <dgm:prSet presAssocID="{2D013878-C0E5-47B4-BAE6-D6FB0438ADBF}" presName="horz1" presStyleCnt="0"/>
      <dgm:spPr/>
    </dgm:pt>
    <dgm:pt modelId="{3CA37D17-0A4F-49B4-959F-6BEE1897F038}" type="pres">
      <dgm:prSet presAssocID="{2D013878-C0E5-47B4-BAE6-D6FB0438ADBF}" presName="tx1" presStyleLbl="revTx" presStyleIdx="6" presStyleCnt="8"/>
      <dgm:spPr/>
    </dgm:pt>
    <dgm:pt modelId="{393224C2-4006-41FB-B585-06D1A3BA6F77}" type="pres">
      <dgm:prSet presAssocID="{2D013878-C0E5-47B4-BAE6-D6FB0438ADBF}" presName="vert1" presStyleCnt="0"/>
      <dgm:spPr/>
    </dgm:pt>
    <dgm:pt modelId="{18644245-BABB-453D-B66A-A11493176D5F}" type="pres">
      <dgm:prSet presAssocID="{6D2D3014-5676-4342-BFC1-C046E5CC8D25}" presName="thickLine" presStyleLbl="alignNode1" presStyleIdx="7" presStyleCnt="8"/>
      <dgm:spPr/>
    </dgm:pt>
    <dgm:pt modelId="{B7CD58C6-29A4-45C8-9A7A-061523CB050C}" type="pres">
      <dgm:prSet presAssocID="{6D2D3014-5676-4342-BFC1-C046E5CC8D25}" presName="horz1" presStyleCnt="0"/>
      <dgm:spPr/>
    </dgm:pt>
    <dgm:pt modelId="{E4741663-4DF3-495A-93B3-1C4550CF25CA}" type="pres">
      <dgm:prSet presAssocID="{6D2D3014-5676-4342-BFC1-C046E5CC8D25}" presName="tx1" presStyleLbl="revTx" presStyleIdx="7" presStyleCnt="8"/>
      <dgm:spPr/>
    </dgm:pt>
    <dgm:pt modelId="{7DA38DBA-0ED3-4F85-9596-4A625CCCE4DF}" type="pres">
      <dgm:prSet presAssocID="{6D2D3014-5676-4342-BFC1-C046E5CC8D25}" presName="vert1" presStyleCnt="0"/>
      <dgm:spPr/>
    </dgm:pt>
  </dgm:ptLst>
  <dgm:cxnLst>
    <dgm:cxn modelId="{78CF6A13-BF1E-48A1-8DE3-FBFDB141156E}" type="presOf" srcId="{B7DF9169-675F-4299-82FA-EE40A3EF9E86}" destId="{7A5F2BD5-45A6-4C90-85E7-3F57577E9966}" srcOrd="0" destOrd="0" presId="urn:microsoft.com/office/officeart/2008/layout/LinedList"/>
    <dgm:cxn modelId="{7B11E22F-5DCA-4A7B-8399-3B1E01E452D3}" srcId="{B7DF9169-675F-4299-82FA-EE40A3EF9E86}" destId="{67097D1B-E1F6-4043-8EE9-A3F6A909F634}" srcOrd="1" destOrd="0" parTransId="{01834800-23E9-431A-ACDF-0B4E6AFF20AE}" sibTransId="{EFCCB853-E9A8-4493-A8E3-0E243199748F}"/>
    <dgm:cxn modelId="{F1BE2636-AC72-43EA-B5DF-02AFC977AA16}" type="presOf" srcId="{CE99B517-CE88-4BFD-AAE5-08274F8379B1}" destId="{2A7E062F-198D-497F-A2F7-AC88E211DC21}" srcOrd="0" destOrd="0" presId="urn:microsoft.com/office/officeart/2008/layout/LinedList"/>
    <dgm:cxn modelId="{F542C739-CF79-406C-ABB8-0572DFDF2665}" srcId="{B7DF9169-675F-4299-82FA-EE40A3EF9E86}" destId="{CE99B517-CE88-4BFD-AAE5-08274F8379B1}" srcOrd="0" destOrd="0" parTransId="{FCAD22CA-1375-4E76-AD2A-6D1D502CD698}" sibTransId="{615BA82C-05A3-4975-8E73-39A486430B7D}"/>
    <dgm:cxn modelId="{8ED73D40-E9E1-45D1-9196-DC78BFDB25FF}" srcId="{B7DF9169-675F-4299-82FA-EE40A3EF9E86}" destId="{8B80284C-4705-4CE5-A436-3CF98016287E}" srcOrd="4" destOrd="0" parTransId="{86F094F4-F3C2-4137-BF08-979BE64113FF}" sibTransId="{C8B91ABF-7D35-4CD5-8E36-49076EC6A1B1}"/>
    <dgm:cxn modelId="{6BF37741-71ED-464B-B114-800CAD018A83}" srcId="{B7DF9169-675F-4299-82FA-EE40A3EF9E86}" destId="{1E97861D-FDC9-4761-BCB9-A8D51D67B66E}" srcOrd="3" destOrd="0" parTransId="{50216589-FE98-4958-8CC2-74D09FCAB3A5}" sibTransId="{A09B514F-FD90-44D9-B8BE-BEBF7F3699F8}"/>
    <dgm:cxn modelId="{FC858D44-1FE1-4F93-8B27-769F33C01D42}" type="presOf" srcId="{734F619E-5A61-4069-A7BB-D8882F4F3DFE}" destId="{617F725D-2EB2-4F74-BE14-5746B9DC90AD}" srcOrd="0" destOrd="0" presId="urn:microsoft.com/office/officeart/2008/layout/LinedList"/>
    <dgm:cxn modelId="{84797347-C03F-42C8-A607-EF9DDF6D9101}" type="presOf" srcId="{67097D1B-E1F6-4043-8EE9-A3F6A909F634}" destId="{5A756E80-EC20-4395-A039-E87B9151074E}" srcOrd="0" destOrd="0" presId="urn:microsoft.com/office/officeart/2008/layout/LinedList"/>
    <dgm:cxn modelId="{F72F029F-2FA2-425F-B9EE-2756C123FD3B}" type="presOf" srcId="{73327040-ABAB-499F-A6BC-0BE9CAF8BF2A}" destId="{D29BC1A7-CCD4-494D-85AD-5A249BCBA124}" srcOrd="0" destOrd="0" presId="urn:microsoft.com/office/officeart/2008/layout/LinedList"/>
    <dgm:cxn modelId="{9032CFA0-7C40-478C-B491-4B8146DCFFEF}" type="presOf" srcId="{2D013878-C0E5-47B4-BAE6-D6FB0438ADBF}" destId="{3CA37D17-0A4F-49B4-959F-6BEE1897F038}" srcOrd="0" destOrd="0" presId="urn:microsoft.com/office/officeart/2008/layout/LinedList"/>
    <dgm:cxn modelId="{9851BDA5-5142-46A0-88B9-C216D7934FFD}" type="presOf" srcId="{8B80284C-4705-4CE5-A436-3CF98016287E}" destId="{E46D7381-5C56-4205-802D-B49C3046B7CF}" srcOrd="0" destOrd="0" presId="urn:microsoft.com/office/officeart/2008/layout/LinedList"/>
    <dgm:cxn modelId="{E7F30AB5-537D-4C43-B12D-51C589B11119}" type="presOf" srcId="{6D2D3014-5676-4342-BFC1-C046E5CC8D25}" destId="{E4741663-4DF3-495A-93B3-1C4550CF25CA}" srcOrd="0" destOrd="0" presId="urn:microsoft.com/office/officeart/2008/layout/LinedList"/>
    <dgm:cxn modelId="{226156E3-3A7C-48A0-8F95-99ABC9924FB9}" type="presOf" srcId="{1E97861D-FDC9-4761-BCB9-A8D51D67B66E}" destId="{46DCB582-44A9-4016-A00C-94537196BDFE}" srcOrd="0" destOrd="0" presId="urn:microsoft.com/office/officeart/2008/layout/LinedList"/>
    <dgm:cxn modelId="{DDC52AE4-E058-4884-996E-EA68E49E85B6}" srcId="{B7DF9169-675F-4299-82FA-EE40A3EF9E86}" destId="{6D2D3014-5676-4342-BFC1-C046E5CC8D25}" srcOrd="7" destOrd="0" parTransId="{73DA8471-EEFD-4784-941E-4A21138F7970}" sibTransId="{E4723789-9034-4EFD-B623-222E1BB0B734}"/>
    <dgm:cxn modelId="{063587E5-F278-44E9-878A-EA255810B0C0}" srcId="{B7DF9169-675F-4299-82FA-EE40A3EF9E86}" destId="{2D013878-C0E5-47B4-BAE6-D6FB0438ADBF}" srcOrd="6" destOrd="0" parTransId="{91AA1030-740A-4883-BD96-E621C6733D54}" sibTransId="{12F50C82-C497-4484-BC83-520A7F60DF91}"/>
    <dgm:cxn modelId="{ADF35AE8-3041-4BAA-AEE6-5BE39F6E9BCD}" srcId="{B7DF9169-675F-4299-82FA-EE40A3EF9E86}" destId="{73327040-ABAB-499F-A6BC-0BE9CAF8BF2A}" srcOrd="2" destOrd="0" parTransId="{736D3276-5722-45BF-99FE-3ECA9258609B}" sibTransId="{8D62C899-3C5F-4702-9D5D-351FF6CE8F6C}"/>
    <dgm:cxn modelId="{A80CE1F3-E144-448D-BE5E-0FB9B87C467A}" srcId="{B7DF9169-675F-4299-82FA-EE40A3EF9E86}" destId="{734F619E-5A61-4069-A7BB-D8882F4F3DFE}" srcOrd="5" destOrd="0" parTransId="{9CA869FE-4E6A-404A-8B12-0EF7B4A67F7B}" sibTransId="{9EC71104-CC38-4F18-9491-FB2786C2DABA}"/>
    <dgm:cxn modelId="{40DBAC47-CA2B-406D-A907-D9532F315F81}" type="presParOf" srcId="{7A5F2BD5-45A6-4C90-85E7-3F57577E9966}" destId="{7BC2ED27-55C5-4C6F-A98E-6ACB70717568}" srcOrd="0" destOrd="0" presId="urn:microsoft.com/office/officeart/2008/layout/LinedList"/>
    <dgm:cxn modelId="{C6F52E46-6591-4029-AC1D-B926534FC8D9}" type="presParOf" srcId="{7A5F2BD5-45A6-4C90-85E7-3F57577E9966}" destId="{A68A4F7A-FD6B-4F8F-952B-ECCF2B2738E1}" srcOrd="1" destOrd="0" presId="urn:microsoft.com/office/officeart/2008/layout/LinedList"/>
    <dgm:cxn modelId="{F07B92EC-9ADF-48D5-BCB8-2FD5D84518B2}" type="presParOf" srcId="{A68A4F7A-FD6B-4F8F-952B-ECCF2B2738E1}" destId="{2A7E062F-198D-497F-A2F7-AC88E211DC21}" srcOrd="0" destOrd="0" presId="urn:microsoft.com/office/officeart/2008/layout/LinedList"/>
    <dgm:cxn modelId="{74A6B990-1EBC-4BB2-880F-AF54BC267965}" type="presParOf" srcId="{A68A4F7A-FD6B-4F8F-952B-ECCF2B2738E1}" destId="{60EFD0A7-00CC-4BE2-9801-4D5E8139A872}" srcOrd="1" destOrd="0" presId="urn:microsoft.com/office/officeart/2008/layout/LinedList"/>
    <dgm:cxn modelId="{91C3223E-4BDB-4342-B69B-B759CB65DF1B}" type="presParOf" srcId="{7A5F2BD5-45A6-4C90-85E7-3F57577E9966}" destId="{F6FCB3CB-12C0-40A9-A2ED-B2F8C82AAB05}" srcOrd="2" destOrd="0" presId="urn:microsoft.com/office/officeart/2008/layout/LinedList"/>
    <dgm:cxn modelId="{210BE2EF-6CD2-47FF-8935-D5CFB6E84E18}" type="presParOf" srcId="{7A5F2BD5-45A6-4C90-85E7-3F57577E9966}" destId="{39F6F2E3-DB59-4E1B-87BC-52F42E376F7C}" srcOrd="3" destOrd="0" presId="urn:microsoft.com/office/officeart/2008/layout/LinedList"/>
    <dgm:cxn modelId="{333456E1-5C9A-404B-BE04-918BB814C5CC}" type="presParOf" srcId="{39F6F2E3-DB59-4E1B-87BC-52F42E376F7C}" destId="{5A756E80-EC20-4395-A039-E87B9151074E}" srcOrd="0" destOrd="0" presId="urn:microsoft.com/office/officeart/2008/layout/LinedList"/>
    <dgm:cxn modelId="{06309B8F-6288-4C20-8BE3-C5551BA3B40E}" type="presParOf" srcId="{39F6F2E3-DB59-4E1B-87BC-52F42E376F7C}" destId="{38C0C60C-C1E2-4CAA-AB95-77B9F469602E}" srcOrd="1" destOrd="0" presId="urn:microsoft.com/office/officeart/2008/layout/LinedList"/>
    <dgm:cxn modelId="{4E8FD2A9-234A-4348-81CE-858BABC2D0D0}" type="presParOf" srcId="{7A5F2BD5-45A6-4C90-85E7-3F57577E9966}" destId="{44C66A82-52DF-4B71-8DF4-1A8E849796DF}" srcOrd="4" destOrd="0" presId="urn:microsoft.com/office/officeart/2008/layout/LinedList"/>
    <dgm:cxn modelId="{3C722672-A1F7-4FCA-8913-E517919B8991}" type="presParOf" srcId="{7A5F2BD5-45A6-4C90-85E7-3F57577E9966}" destId="{A63718FB-FEDA-4895-9F72-2C69ACC6D5CF}" srcOrd="5" destOrd="0" presId="urn:microsoft.com/office/officeart/2008/layout/LinedList"/>
    <dgm:cxn modelId="{A4F7EF0A-896A-4B84-8445-274D7F1DC6DE}" type="presParOf" srcId="{A63718FB-FEDA-4895-9F72-2C69ACC6D5CF}" destId="{D29BC1A7-CCD4-494D-85AD-5A249BCBA124}" srcOrd="0" destOrd="0" presId="urn:microsoft.com/office/officeart/2008/layout/LinedList"/>
    <dgm:cxn modelId="{84BA09BB-F2DC-40BA-BF8A-6C65F11FD55B}" type="presParOf" srcId="{A63718FB-FEDA-4895-9F72-2C69ACC6D5CF}" destId="{B2D92827-FB09-4AB5-B7C7-39E73B9744F4}" srcOrd="1" destOrd="0" presId="urn:microsoft.com/office/officeart/2008/layout/LinedList"/>
    <dgm:cxn modelId="{06B867BF-0E64-49C5-9EE1-4CE653C70358}" type="presParOf" srcId="{7A5F2BD5-45A6-4C90-85E7-3F57577E9966}" destId="{6ADCDD62-1BFD-4796-803C-7BC01165C6DB}" srcOrd="6" destOrd="0" presId="urn:microsoft.com/office/officeart/2008/layout/LinedList"/>
    <dgm:cxn modelId="{4FCD8E88-03DB-478C-9B96-A2B4359C631A}" type="presParOf" srcId="{7A5F2BD5-45A6-4C90-85E7-3F57577E9966}" destId="{1651CFDE-DA6C-4731-A97C-6117B4D90D60}" srcOrd="7" destOrd="0" presId="urn:microsoft.com/office/officeart/2008/layout/LinedList"/>
    <dgm:cxn modelId="{56E5D7E6-F03C-4492-95E0-693A528867D1}" type="presParOf" srcId="{1651CFDE-DA6C-4731-A97C-6117B4D90D60}" destId="{46DCB582-44A9-4016-A00C-94537196BDFE}" srcOrd="0" destOrd="0" presId="urn:microsoft.com/office/officeart/2008/layout/LinedList"/>
    <dgm:cxn modelId="{0799EC58-AF9C-4303-A779-06551634BB53}" type="presParOf" srcId="{1651CFDE-DA6C-4731-A97C-6117B4D90D60}" destId="{3EBF330E-B395-415A-BBF2-E3A0E007CD59}" srcOrd="1" destOrd="0" presId="urn:microsoft.com/office/officeart/2008/layout/LinedList"/>
    <dgm:cxn modelId="{000EDE7C-9958-4CA8-A17C-C200EB947BE9}" type="presParOf" srcId="{7A5F2BD5-45A6-4C90-85E7-3F57577E9966}" destId="{5AC4289D-2B12-42D6-A883-1295AF307CC9}" srcOrd="8" destOrd="0" presId="urn:microsoft.com/office/officeart/2008/layout/LinedList"/>
    <dgm:cxn modelId="{B09D2741-5E35-46B6-BFBC-944FA6A88A85}" type="presParOf" srcId="{7A5F2BD5-45A6-4C90-85E7-3F57577E9966}" destId="{9936A60A-865F-4724-8B68-F015592B6779}" srcOrd="9" destOrd="0" presId="urn:microsoft.com/office/officeart/2008/layout/LinedList"/>
    <dgm:cxn modelId="{E942E3CB-F34D-44E7-8757-9AB084D26620}" type="presParOf" srcId="{9936A60A-865F-4724-8B68-F015592B6779}" destId="{E46D7381-5C56-4205-802D-B49C3046B7CF}" srcOrd="0" destOrd="0" presId="urn:microsoft.com/office/officeart/2008/layout/LinedList"/>
    <dgm:cxn modelId="{2FE82DA5-5EF8-4A0D-BAFA-37FD0A330E0C}" type="presParOf" srcId="{9936A60A-865F-4724-8B68-F015592B6779}" destId="{37B96DC6-23AD-419A-B61F-E24425324B26}" srcOrd="1" destOrd="0" presId="urn:microsoft.com/office/officeart/2008/layout/LinedList"/>
    <dgm:cxn modelId="{4C3EA4DA-B0CB-4CDE-BB94-12B13A211B53}" type="presParOf" srcId="{7A5F2BD5-45A6-4C90-85E7-3F57577E9966}" destId="{0584DE7C-0A5A-462C-BEB3-657552876793}" srcOrd="10" destOrd="0" presId="urn:microsoft.com/office/officeart/2008/layout/LinedList"/>
    <dgm:cxn modelId="{68FECE8C-0578-4977-8485-5F45207C87BD}" type="presParOf" srcId="{7A5F2BD5-45A6-4C90-85E7-3F57577E9966}" destId="{EE2CE422-7926-4FDE-929A-FD80C8132182}" srcOrd="11" destOrd="0" presId="urn:microsoft.com/office/officeart/2008/layout/LinedList"/>
    <dgm:cxn modelId="{6E89AEE4-F2C8-48A9-9B17-1B1E35D9C454}" type="presParOf" srcId="{EE2CE422-7926-4FDE-929A-FD80C8132182}" destId="{617F725D-2EB2-4F74-BE14-5746B9DC90AD}" srcOrd="0" destOrd="0" presId="urn:microsoft.com/office/officeart/2008/layout/LinedList"/>
    <dgm:cxn modelId="{E759CAF6-79AF-4728-AF54-1918D0DF61C4}" type="presParOf" srcId="{EE2CE422-7926-4FDE-929A-FD80C8132182}" destId="{FCB3F346-DEAE-42DA-B21D-FB688888B420}" srcOrd="1" destOrd="0" presId="urn:microsoft.com/office/officeart/2008/layout/LinedList"/>
    <dgm:cxn modelId="{823CD7BA-CF30-4A1C-9A4A-A5488EDD5791}" type="presParOf" srcId="{7A5F2BD5-45A6-4C90-85E7-3F57577E9966}" destId="{0FDF7B13-7210-4396-9E0B-02B211B9E684}" srcOrd="12" destOrd="0" presId="urn:microsoft.com/office/officeart/2008/layout/LinedList"/>
    <dgm:cxn modelId="{AF41D0AB-DBB7-4BE4-967C-EBDDBF55BA42}" type="presParOf" srcId="{7A5F2BD5-45A6-4C90-85E7-3F57577E9966}" destId="{036BC138-EA0C-4DB4-A945-0C87FFB1AE07}" srcOrd="13" destOrd="0" presId="urn:microsoft.com/office/officeart/2008/layout/LinedList"/>
    <dgm:cxn modelId="{B708A0A0-4DF1-4A4D-86F8-09BEAE249132}" type="presParOf" srcId="{036BC138-EA0C-4DB4-A945-0C87FFB1AE07}" destId="{3CA37D17-0A4F-49B4-959F-6BEE1897F038}" srcOrd="0" destOrd="0" presId="urn:microsoft.com/office/officeart/2008/layout/LinedList"/>
    <dgm:cxn modelId="{88D5F7E9-9945-4B66-A814-66C62B4BB324}" type="presParOf" srcId="{036BC138-EA0C-4DB4-A945-0C87FFB1AE07}" destId="{393224C2-4006-41FB-B585-06D1A3BA6F77}" srcOrd="1" destOrd="0" presId="urn:microsoft.com/office/officeart/2008/layout/LinedList"/>
    <dgm:cxn modelId="{8019C6C3-4188-4727-99FF-9A605D265E2E}" type="presParOf" srcId="{7A5F2BD5-45A6-4C90-85E7-3F57577E9966}" destId="{18644245-BABB-453D-B66A-A11493176D5F}" srcOrd="14" destOrd="0" presId="urn:microsoft.com/office/officeart/2008/layout/LinedList"/>
    <dgm:cxn modelId="{76FDFDCB-27A2-48D5-B092-FD73C1CEF773}" type="presParOf" srcId="{7A5F2BD5-45A6-4C90-85E7-3F57577E9966}" destId="{B7CD58C6-29A4-45C8-9A7A-061523CB050C}" srcOrd="15" destOrd="0" presId="urn:microsoft.com/office/officeart/2008/layout/LinedList"/>
    <dgm:cxn modelId="{BBF35FB8-EB77-4A16-B7D8-227032E76128}" type="presParOf" srcId="{B7CD58C6-29A4-45C8-9A7A-061523CB050C}" destId="{E4741663-4DF3-495A-93B3-1C4550CF25CA}" srcOrd="0" destOrd="0" presId="urn:microsoft.com/office/officeart/2008/layout/LinedList"/>
    <dgm:cxn modelId="{98637E62-A64E-423A-9FDD-4B49F323B54A}" type="presParOf" srcId="{B7CD58C6-29A4-45C8-9A7A-061523CB050C}" destId="{7DA38DBA-0ED3-4F85-9596-4A625CCCE4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2D325-E2E6-43BB-9B2E-2833D4F688B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8995F75-035E-4E47-A1F6-03B328A5E8B1}">
      <dgm:prSet custT="1"/>
      <dgm:spPr/>
      <dgm:t>
        <a:bodyPr/>
        <a:lstStyle/>
        <a:p>
          <a:r>
            <a:rPr lang="en-US" sz="3200" dirty="0">
              <a:latin typeface="Cailbri"/>
            </a:rPr>
            <a:t>Construction, improvement, and/or acquisition of facilities and telecommunications equipment required to deploy middle mile broadband facilities</a:t>
          </a:r>
          <a:r>
            <a:rPr lang="en-US" sz="1900" dirty="0">
              <a:latin typeface="Cailbri"/>
            </a:rPr>
            <a:t>;</a:t>
          </a:r>
        </a:p>
      </dgm:t>
    </dgm:pt>
    <dgm:pt modelId="{350315E6-3798-4A70-9A84-5EC6243D9017}" type="parTrans" cxnId="{68FC5BA6-7F5E-443C-9229-576C7D203CA8}">
      <dgm:prSet/>
      <dgm:spPr/>
      <dgm:t>
        <a:bodyPr/>
        <a:lstStyle/>
        <a:p>
          <a:endParaRPr lang="en-US">
            <a:latin typeface="Cailbri"/>
          </a:endParaRPr>
        </a:p>
      </dgm:t>
    </dgm:pt>
    <dgm:pt modelId="{2328E03A-6C9C-4383-B91B-AE9B1E0AD7B4}" type="sibTrans" cxnId="{68FC5BA6-7F5E-443C-9229-576C7D203CA8}">
      <dgm:prSet/>
      <dgm:spPr/>
      <dgm:t>
        <a:bodyPr/>
        <a:lstStyle/>
        <a:p>
          <a:endParaRPr lang="en-US">
            <a:latin typeface="Cailbri"/>
          </a:endParaRPr>
        </a:p>
      </dgm:t>
    </dgm:pt>
    <dgm:pt modelId="{79029BAF-6F63-4570-8128-2937EF41721C}">
      <dgm:prSet custT="1"/>
      <dgm:spPr/>
      <dgm:t>
        <a:bodyPr/>
        <a:lstStyle/>
        <a:p>
          <a:r>
            <a:rPr lang="en-US" sz="3200" dirty="0">
              <a:latin typeface="Cailbri"/>
            </a:rPr>
            <a:t>Engineering design, permitting and work related to environmental, historical and cultural reviews;</a:t>
          </a:r>
        </a:p>
      </dgm:t>
    </dgm:pt>
    <dgm:pt modelId="{15097544-0C92-4135-8816-A14E8D5B9CB6}" type="parTrans" cxnId="{58A1C7EB-5319-4A69-8A26-CA2F79AF29E2}">
      <dgm:prSet/>
      <dgm:spPr/>
      <dgm:t>
        <a:bodyPr/>
        <a:lstStyle/>
        <a:p>
          <a:endParaRPr lang="en-US">
            <a:latin typeface="Cailbri"/>
          </a:endParaRPr>
        </a:p>
      </dgm:t>
    </dgm:pt>
    <dgm:pt modelId="{D4850AC4-5788-45A0-ADD7-AC078612F527}" type="sibTrans" cxnId="{58A1C7EB-5319-4A69-8A26-CA2F79AF29E2}">
      <dgm:prSet/>
      <dgm:spPr/>
      <dgm:t>
        <a:bodyPr/>
        <a:lstStyle/>
        <a:p>
          <a:endParaRPr lang="en-US">
            <a:latin typeface="Cailbri"/>
          </a:endParaRPr>
        </a:p>
      </dgm:t>
    </dgm:pt>
    <dgm:pt modelId="{FB30CB29-99DF-4C16-ABC7-5B03ECB00689}">
      <dgm:prSet custT="1"/>
      <dgm:spPr/>
      <dgm:t>
        <a:bodyPr/>
        <a:lstStyle/>
        <a:p>
          <a:r>
            <a:rPr lang="en-US" sz="2400" dirty="0">
              <a:latin typeface="Cailbri"/>
            </a:rPr>
            <a:t>Personnel costs, including salaries and fringe benefits for staff and consultants required for the implementation of the MMG Program (such as project managers, program directors, subject matter experts, grant administrators, financial analysts, accountants, and attorneys);</a:t>
          </a:r>
        </a:p>
      </dgm:t>
    </dgm:pt>
    <dgm:pt modelId="{B8E82363-3E07-4ED9-9C60-99EC42703227}" type="parTrans" cxnId="{95E08A88-D1F4-4F02-AE79-A3BFDB44936B}">
      <dgm:prSet/>
      <dgm:spPr/>
      <dgm:t>
        <a:bodyPr/>
        <a:lstStyle/>
        <a:p>
          <a:endParaRPr lang="en-US">
            <a:latin typeface="Cailbri"/>
          </a:endParaRPr>
        </a:p>
      </dgm:t>
    </dgm:pt>
    <dgm:pt modelId="{39660068-417D-42C2-8FE8-5C121C489EDE}" type="sibTrans" cxnId="{95E08A88-D1F4-4F02-AE79-A3BFDB44936B}">
      <dgm:prSet/>
      <dgm:spPr/>
      <dgm:t>
        <a:bodyPr/>
        <a:lstStyle/>
        <a:p>
          <a:endParaRPr lang="en-US">
            <a:latin typeface="Cailbri"/>
          </a:endParaRPr>
        </a:p>
      </dgm:t>
    </dgm:pt>
    <dgm:pt modelId="{CE7DB190-7261-4B97-9F79-23A70B0F453E}">
      <dgm:prSet custT="1"/>
      <dgm:spPr/>
      <dgm:t>
        <a:bodyPr/>
        <a:lstStyle/>
        <a:p>
          <a:r>
            <a:rPr lang="en-US" sz="3200" dirty="0">
              <a:latin typeface="Cailbri"/>
            </a:rPr>
            <a:t>Reasonable, post-NOFO, pre-application expenses in an amount not to exceed $50,000</a:t>
          </a:r>
          <a:r>
            <a:rPr lang="en-US" sz="1900" dirty="0">
              <a:latin typeface="Cailbri"/>
            </a:rPr>
            <a:t>;</a:t>
          </a:r>
        </a:p>
      </dgm:t>
    </dgm:pt>
    <dgm:pt modelId="{CB45F30C-C0DB-4651-8EB3-87208B8280F5}" type="parTrans" cxnId="{BF85C51F-58AC-426B-BDCC-8D8C1A35B231}">
      <dgm:prSet/>
      <dgm:spPr/>
      <dgm:t>
        <a:bodyPr/>
        <a:lstStyle/>
        <a:p>
          <a:endParaRPr lang="en-US">
            <a:latin typeface="Cailbri"/>
          </a:endParaRPr>
        </a:p>
      </dgm:t>
    </dgm:pt>
    <dgm:pt modelId="{800A206E-96A9-4062-BA61-76E26ADEC62B}" type="sibTrans" cxnId="{BF85C51F-58AC-426B-BDCC-8D8C1A35B231}">
      <dgm:prSet/>
      <dgm:spPr/>
      <dgm:t>
        <a:bodyPr/>
        <a:lstStyle/>
        <a:p>
          <a:endParaRPr lang="en-US">
            <a:latin typeface="Cailbri"/>
          </a:endParaRPr>
        </a:p>
      </dgm:t>
    </dgm:pt>
    <dgm:pt modelId="{6EB96CA1-8FD2-4B6E-B24F-EC4AC208AF49}">
      <dgm:prSet custT="1"/>
      <dgm:spPr/>
      <dgm:t>
        <a:bodyPr/>
        <a:lstStyle/>
        <a:p>
          <a:r>
            <a:rPr lang="en-US" sz="3200" dirty="0">
              <a:latin typeface="Cailbri"/>
            </a:rPr>
            <a:t>Costs necessary to carrying out programmatic activities of an award</a:t>
          </a:r>
        </a:p>
      </dgm:t>
    </dgm:pt>
    <dgm:pt modelId="{4CFBD3CB-DB65-49BF-9318-097D9BC92245}" type="parTrans" cxnId="{773E2FFC-4B8C-4115-9C06-0577ED61B802}">
      <dgm:prSet/>
      <dgm:spPr/>
      <dgm:t>
        <a:bodyPr/>
        <a:lstStyle/>
        <a:p>
          <a:endParaRPr lang="en-US">
            <a:latin typeface="Cailbri"/>
          </a:endParaRPr>
        </a:p>
      </dgm:t>
    </dgm:pt>
    <dgm:pt modelId="{0A9B16C6-FA51-4CED-AE6E-75A330C84F30}" type="sibTrans" cxnId="{773E2FFC-4B8C-4115-9C06-0577ED61B802}">
      <dgm:prSet/>
      <dgm:spPr/>
      <dgm:t>
        <a:bodyPr/>
        <a:lstStyle/>
        <a:p>
          <a:endParaRPr lang="en-US">
            <a:latin typeface="Cailbri"/>
          </a:endParaRPr>
        </a:p>
      </dgm:t>
    </dgm:pt>
    <dgm:pt modelId="{9BB5997E-44ED-4F2A-AC8D-AFCBE996F34F}" type="pres">
      <dgm:prSet presAssocID="{C472D325-E2E6-43BB-9B2E-2833D4F688B3}" presName="root" presStyleCnt="0">
        <dgm:presLayoutVars>
          <dgm:dir/>
          <dgm:resizeHandles val="exact"/>
        </dgm:presLayoutVars>
      </dgm:prSet>
      <dgm:spPr/>
    </dgm:pt>
    <dgm:pt modelId="{BC33BEAE-7288-4377-B8F8-81588A8F8894}" type="pres">
      <dgm:prSet presAssocID="{38995F75-035E-4E47-A1F6-03B328A5E8B1}" presName="compNode" presStyleCnt="0"/>
      <dgm:spPr/>
    </dgm:pt>
    <dgm:pt modelId="{C27FC549-CF02-49F0-9C32-42B906C07A3A}" type="pres">
      <dgm:prSet presAssocID="{38995F75-035E-4E47-A1F6-03B328A5E8B1}" presName="bgRect" presStyleLbl="bgShp" presStyleIdx="0" presStyleCnt="5"/>
      <dgm:spPr/>
    </dgm:pt>
    <dgm:pt modelId="{25061159-590C-4CAC-94BD-FE08811F8ED2}" type="pres">
      <dgm:prSet presAssocID="{38995F75-035E-4E47-A1F6-03B328A5E8B1}" presName="iconRect" presStyleLbl="node1" presStyleIdx="0" presStyleCnt="5" custLinFactNeighborY="-1216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59773007-6E4C-49B9-90EA-BD09787E27B1}" type="pres">
      <dgm:prSet presAssocID="{38995F75-035E-4E47-A1F6-03B328A5E8B1}" presName="spaceRect" presStyleCnt="0"/>
      <dgm:spPr/>
    </dgm:pt>
    <dgm:pt modelId="{575E6637-848F-4BAA-AFA6-6F6C318C2739}" type="pres">
      <dgm:prSet presAssocID="{38995F75-035E-4E47-A1F6-03B328A5E8B1}" presName="parTx" presStyleLbl="revTx" presStyleIdx="0" presStyleCnt="5">
        <dgm:presLayoutVars>
          <dgm:chMax val="0"/>
          <dgm:chPref val="0"/>
        </dgm:presLayoutVars>
      </dgm:prSet>
      <dgm:spPr/>
    </dgm:pt>
    <dgm:pt modelId="{043A6CAF-E64B-4846-8D36-C24D7AED22E7}" type="pres">
      <dgm:prSet presAssocID="{2328E03A-6C9C-4383-B91B-AE9B1E0AD7B4}" presName="sibTrans" presStyleCnt="0"/>
      <dgm:spPr/>
    </dgm:pt>
    <dgm:pt modelId="{A61F0E7B-5950-47BA-B929-46D1FCB4A08D}" type="pres">
      <dgm:prSet presAssocID="{79029BAF-6F63-4570-8128-2937EF41721C}" presName="compNode" presStyleCnt="0"/>
      <dgm:spPr/>
    </dgm:pt>
    <dgm:pt modelId="{D1B61655-8D45-4B19-BFAF-F63F3A3ECCF1}" type="pres">
      <dgm:prSet presAssocID="{79029BAF-6F63-4570-8128-2937EF41721C}" presName="bgRect" presStyleLbl="bgShp" presStyleIdx="1" presStyleCnt="5"/>
      <dgm:spPr/>
    </dgm:pt>
    <dgm:pt modelId="{4312B39E-F235-447A-A035-CDBF6C6735B5}" type="pres">
      <dgm:prSet presAssocID="{79029BAF-6F63-4570-8128-2937EF41721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idge scene"/>
        </a:ext>
      </dgm:extLst>
    </dgm:pt>
    <dgm:pt modelId="{A1796CF2-DC14-4F46-8063-5A9E8C1BF248}" type="pres">
      <dgm:prSet presAssocID="{79029BAF-6F63-4570-8128-2937EF41721C}" presName="spaceRect" presStyleCnt="0"/>
      <dgm:spPr/>
    </dgm:pt>
    <dgm:pt modelId="{43EEABC5-4A7C-4244-9140-3CAE1405FEA9}" type="pres">
      <dgm:prSet presAssocID="{79029BAF-6F63-4570-8128-2937EF41721C}" presName="parTx" presStyleLbl="revTx" presStyleIdx="1" presStyleCnt="5">
        <dgm:presLayoutVars>
          <dgm:chMax val="0"/>
          <dgm:chPref val="0"/>
        </dgm:presLayoutVars>
      </dgm:prSet>
      <dgm:spPr/>
    </dgm:pt>
    <dgm:pt modelId="{5316985C-F9A2-4544-97D8-005979EF0FD6}" type="pres">
      <dgm:prSet presAssocID="{D4850AC4-5788-45A0-ADD7-AC078612F527}" presName="sibTrans" presStyleCnt="0"/>
      <dgm:spPr/>
    </dgm:pt>
    <dgm:pt modelId="{41133E20-5E3E-4B4C-9A4C-409DC5993A79}" type="pres">
      <dgm:prSet presAssocID="{FB30CB29-99DF-4C16-ABC7-5B03ECB00689}" presName="compNode" presStyleCnt="0"/>
      <dgm:spPr/>
    </dgm:pt>
    <dgm:pt modelId="{0BE4E3DA-F003-424B-A103-593EE06C8F07}" type="pres">
      <dgm:prSet presAssocID="{FB30CB29-99DF-4C16-ABC7-5B03ECB00689}" presName="bgRect" presStyleLbl="bgShp" presStyleIdx="2" presStyleCnt="5"/>
      <dgm:spPr/>
    </dgm:pt>
    <dgm:pt modelId="{2B494E4A-A85B-4B7C-A656-F9A267422B3C}" type="pres">
      <dgm:prSet presAssocID="{FB30CB29-99DF-4C16-ABC7-5B03ECB0068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8EA5BFB4-57DF-4629-A98A-139B233BF73F}" type="pres">
      <dgm:prSet presAssocID="{FB30CB29-99DF-4C16-ABC7-5B03ECB00689}" presName="spaceRect" presStyleCnt="0"/>
      <dgm:spPr/>
    </dgm:pt>
    <dgm:pt modelId="{B0BE2EAB-8E13-478D-B462-AF5449B9EF82}" type="pres">
      <dgm:prSet presAssocID="{FB30CB29-99DF-4C16-ABC7-5B03ECB00689}" presName="parTx" presStyleLbl="revTx" presStyleIdx="2" presStyleCnt="5">
        <dgm:presLayoutVars>
          <dgm:chMax val="0"/>
          <dgm:chPref val="0"/>
        </dgm:presLayoutVars>
      </dgm:prSet>
      <dgm:spPr/>
    </dgm:pt>
    <dgm:pt modelId="{75C593FF-A493-467F-A135-B969B2AE7E8B}" type="pres">
      <dgm:prSet presAssocID="{39660068-417D-42C2-8FE8-5C121C489EDE}" presName="sibTrans" presStyleCnt="0"/>
      <dgm:spPr/>
    </dgm:pt>
    <dgm:pt modelId="{860ECC53-3389-49C9-8B4D-43E907A07621}" type="pres">
      <dgm:prSet presAssocID="{CE7DB190-7261-4B97-9F79-23A70B0F453E}" presName="compNode" presStyleCnt="0"/>
      <dgm:spPr/>
    </dgm:pt>
    <dgm:pt modelId="{99C14D0B-51C3-42CB-809B-2EB94AF9C722}" type="pres">
      <dgm:prSet presAssocID="{CE7DB190-7261-4B97-9F79-23A70B0F453E}" presName="bgRect" presStyleLbl="bgShp" presStyleIdx="3" presStyleCnt="5"/>
      <dgm:spPr/>
    </dgm:pt>
    <dgm:pt modelId="{E62611A9-2916-4E40-8375-1D86EE370D81}" type="pres">
      <dgm:prSet presAssocID="{CE7DB190-7261-4B97-9F79-23A70B0F453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Yuan"/>
        </a:ext>
      </dgm:extLst>
    </dgm:pt>
    <dgm:pt modelId="{6531651D-355D-4409-9482-78974D566506}" type="pres">
      <dgm:prSet presAssocID="{CE7DB190-7261-4B97-9F79-23A70B0F453E}" presName="spaceRect" presStyleCnt="0"/>
      <dgm:spPr/>
    </dgm:pt>
    <dgm:pt modelId="{70084F71-C50F-4057-9F27-12F7A5A69216}" type="pres">
      <dgm:prSet presAssocID="{CE7DB190-7261-4B97-9F79-23A70B0F453E}" presName="parTx" presStyleLbl="revTx" presStyleIdx="3" presStyleCnt="5">
        <dgm:presLayoutVars>
          <dgm:chMax val="0"/>
          <dgm:chPref val="0"/>
        </dgm:presLayoutVars>
      </dgm:prSet>
      <dgm:spPr/>
    </dgm:pt>
    <dgm:pt modelId="{871E20D3-AD99-4AF5-9067-9BA0BC500EE7}" type="pres">
      <dgm:prSet presAssocID="{800A206E-96A9-4062-BA61-76E26ADEC62B}" presName="sibTrans" presStyleCnt="0"/>
      <dgm:spPr/>
    </dgm:pt>
    <dgm:pt modelId="{3D66CDAF-74E7-4BCD-8D40-4E97C765D836}" type="pres">
      <dgm:prSet presAssocID="{6EB96CA1-8FD2-4B6E-B24F-EC4AC208AF49}" presName="compNode" presStyleCnt="0"/>
      <dgm:spPr/>
    </dgm:pt>
    <dgm:pt modelId="{289B6BA7-0096-49F3-B3BB-B5029189C21D}" type="pres">
      <dgm:prSet presAssocID="{6EB96CA1-8FD2-4B6E-B24F-EC4AC208AF49}" presName="bgRect" presStyleLbl="bgShp" presStyleIdx="4" presStyleCnt="5"/>
      <dgm:spPr/>
    </dgm:pt>
    <dgm:pt modelId="{6EBE3950-E5C1-41EF-A4FF-0E7FED015E3A}" type="pres">
      <dgm:prSet presAssocID="{6EB96CA1-8FD2-4B6E-B24F-EC4AC208AF4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60809274-79F4-458E-BF27-2FB126CC8105}" type="pres">
      <dgm:prSet presAssocID="{6EB96CA1-8FD2-4B6E-B24F-EC4AC208AF49}" presName="spaceRect" presStyleCnt="0"/>
      <dgm:spPr/>
    </dgm:pt>
    <dgm:pt modelId="{7F19EEBB-7271-4AD5-89F1-2B34FC13C2F1}" type="pres">
      <dgm:prSet presAssocID="{6EB96CA1-8FD2-4B6E-B24F-EC4AC208AF49}" presName="parTx" presStyleLbl="revTx" presStyleIdx="4" presStyleCnt="5">
        <dgm:presLayoutVars>
          <dgm:chMax val="0"/>
          <dgm:chPref val="0"/>
        </dgm:presLayoutVars>
      </dgm:prSet>
      <dgm:spPr/>
    </dgm:pt>
  </dgm:ptLst>
  <dgm:cxnLst>
    <dgm:cxn modelId="{ABB8E000-406F-4851-ABE8-7A8BFECB2E97}" type="presOf" srcId="{38995F75-035E-4E47-A1F6-03B328A5E8B1}" destId="{575E6637-848F-4BAA-AFA6-6F6C318C2739}" srcOrd="0" destOrd="0" presId="urn:microsoft.com/office/officeart/2018/2/layout/IconVerticalSolidList"/>
    <dgm:cxn modelId="{BF85C51F-58AC-426B-BDCC-8D8C1A35B231}" srcId="{C472D325-E2E6-43BB-9B2E-2833D4F688B3}" destId="{CE7DB190-7261-4B97-9F79-23A70B0F453E}" srcOrd="3" destOrd="0" parTransId="{CB45F30C-C0DB-4651-8EB3-87208B8280F5}" sibTransId="{800A206E-96A9-4062-BA61-76E26ADEC62B}"/>
    <dgm:cxn modelId="{F894703D-23BE-44E7-9E12-3368C9894B3C}" type="presOf" srcId="{CE7DB190-7261-4B97-9F79-23A70B0F453E}" destId="{70084F71-C50F-4057-9F27-12F7A5A69216}" srcOrd="0" destOrd="0" presId="urn:microsoft.com/office/officeart/2018/2/layout/IconVerticalSolidList"/>
    <dgm:cxn modelId="{F1556E3E-0C65-4BBE-8064-9ADDFA4C6D9F}" type="presOf" srcId="{FB30CB29-99DF-4C16-ABC7-5B03ECB00689}" destId="{B0BE2EAB-8E13-478D-B462-AF5449B9EF82}" srcOrd="0" destOrd="0" presId="urn:microsoft.com/office/officeart/2018/2/layout/IconVerticalSolidList"/>
    <dgm:cxn modelId="{95E08A88-D1F4-4F02-AE79-A3BFDB44936B}" srcId="{C472D325-E2E6-43BB-9B2E-2833D4F688B3}" destId="{FB30CB29-99DF-4C16-ABC7-5B03ECB00689}" srcOrd="2" destOrd="0" parTransId="{B8E82363-3E07-4ED9-9C60-99EC42703227}" sibTransId="{39660068-417D-42C2-8FE8-5C121C489EDE}"/>
    <dgm:cxn modelId="{68FC5BA6-7F5E-443C-9229-576C7D203CA8}" srcId="{C472D325-E2E6-43BB-9B2E-2833D4F688B3}" destId="{38995F75-035E-4E47-A1F6-03B328A5E8B1}" srcOrd="0" destOrd="0" parTransId="{350315E6-3798-4A70-9A84-5EC6243D9017}" sibTransId="{2328E03A-6C9C-4383-B91B-AE9B1E0AD7B4}"/>
    <dgm:cxn modelId="{4038B4A7-8237-4ACF-B3DF-A4F2548323FE}" type="presOf" srcId="{6EB96CA1-8FD2-4B6E-B24F-EC4AC208AF49}" destId="{7F19EEBB-7271-4AD5-89F1-2B34FC13C2F1}" srcOrd="0" destOrd="0" presId="urn:microsoft.com/office/officeart/2018/2/layout/IconVerticalSolidList"/>
    <dgm:cxn modelId="{047A0CB3-F0AA-498F-BA20-E8DCD7F96454}" type="presOf" srcId="{79029BAF-6F63-4570-8128-2937EF41721C}" destId="{43EEABC5-4A7C-4244-9140-3CAE1405FEA9}" srcOrd="0" destOrd="0" presId="urn:microsoft.com/office/officeart/2018/2/layout/IconVerticalSolidList"/>
    <dgm:cxn modelId="{35811AC2-5715-4F6D-BFBC-F6C70D7F40D2}" type="presOf" srcId="{C472D325-E2E6-43BB-9B2E-2833D4F688B3}" destId="{9BB5997E-44ED-4F2A-AC8D-AFCBE996F34F}" srcOrd="0" destOrd="0" presId="urn:microsoft.com/office/officeart/2018/2/layout/IconVerticalSolidList"/>
    <dgm:cxn modelId="{58A1C7EB-5319-4A69-8A26-CA2F79AF29E2}" srcId="{C472D325-E2E6-43BB-9B2E-2833D4F688B3}" destId="{79029BAF-6F63-4570-8128-2937EF41721C}" srcOrd="1" destOrd="0" parTransId="{15097544-0C92-4135-8816-A14E8D5B9CB6}" sibTransId="{D4850AC4-5788-45A0-ADD7-AC078612F527}"/>
    <dgm:cxn modelId="{773E2FFC-4B8C-4115-9C06-0577ED61B802}" srcId="{C472D325-E2E6-43BB-9B2E-2833D4F688B3}" destId="{6EB96CA1-8FD2-4B6E-B24F-EC4AC208AF49}" srcOrd="4" destOrd="0" parTransId="{4CFBD3CB-DB65-49BF-9318-097D9BC92245}" sibTransId="{0A9B16C6-FA51-4CED-AE6E-75A330C84F30}"/>
    <dgm:cxn modelId="{3B1C2D97-BE02-4B8A-ACC0-C14D9839F60B}" type="presParOf" srcId="{9BB5997E-44ED-4F2A-AC8D-AFCBE996F34F}" destId="{BC33BEAE-7288-4377-B8F8-81588A8F8894}" srcOrd="0" destOrd="0" presId="urn:microsoft.com/office/officeart/2018/2/layout/IconVerticalSolidList"/>
    <dgm:cxn modelId="{0637B5D3-2D15-4983-8A58-692043598D7F}" type="presParOf" srcId="{BC33BEAE-7288-4377-B8F8-81588A8F8894}" destId="{C27FC549-CF02-49F0-9C32-42B906C07A3A}" srcOrd="0" destOrd="0" presId="urn:microsoft.com/office/officeart/2018/2/layout/IconVerticalSolidList"/>
    <dgm:cxn modelId="{0AC2E63D-A61B-492F-80B3-1AAF618960C3}" type="presParOf" srcId="{BC33BEAE-7288-4377-B8F8-81588A8F8894}" destId="{25061159-590C-4CAC-94BD-FE08811F8ED2}" srcOrd="1" destOrd="0" presId="urn:microsoft.com/office/officeart/2018/2/layout/IconVerticalSolidList"/>
    <dgm:cxn modelId="{0621ECDF-8E58-4C9C-8FF9-FA20039E67EE}" type="presParOf" srcId="{BC33BEAE-7288-4377-B8F8-81588A8F8894}" destId="{59773007-6E4C-49B9-90EA-BD09787E27B1}" srcOrd="2" destOrd="0" presId="urn:microsoft.com/office/officeart/2018/2/layout/IconVerticalSolidList"/>
    <dgm:cxn modelId="{AB8B8011-51C2-4A9E-8F3C-C46BDB6AD4B5}" type="presParOf" srcId="{BC33BEAE-7288-4377-B8F8-81588A8F8894}" destId="{575E6637-848F-4BAA-AFA6-6F6C318C2739}" srcOrd="3" destOrd="0" presId="urn:microsoft.com/office/officeart/2018/2/layout/IconVerticalSolidList"/>
    <dgm:cxn modelId="{3E22965D-10C7-48EE-BFF8-453529729F87}" type="presParOf" srcId="{9BB5997E-44ED-4F2A-AC8D-AFCBE996F34F}" destId="{043A6CAF-E64B-4846-8D36-C24D7AED22E7}" srcOrd="1" destOrd="0" presId="urn:microsoft.com/office/officeart/2018/2/layout/IconVerticalSolidList"/>
    <dgm:cxn modelId="{17F50ECC-25E5-4284-8084-BD6EB1344998}" type="presParOf" srcId="{9BB5997E-44ED-4F2A-AC8D-AFCBE996F34F}" destId="{A61F0E7B-5950-47BA-B929-46D1FCB4A08D}" srcOrd="2" destOrd="0" presId="urn:microsoft.com/office/officeart/2018/2/layout/IconVerticalSolidList"/>
    <dgm:cxn modelId="{204948D7-1BD4-4C52-AE74-BAA174EA6D78}" type="presParOf" srcId="{A61F0E7B-5950-47BA-B929-46D1FCB4A08D}" destId="{D1B61655-8D45-4B19-BFAF-F63F3A3ECCF1}" srcOrd="0" destOrd="0" presId="urn:microsoft.com/office/officeart/2018/2/layout/IconVerticalSolidList"/>
    <dgm:cxn modelId="{2632AB8B-8EC2-4169-8F4E-C84244E42056}" type="presParOf" srcId="{A61F0E7B-5950-47BA-B929-46D1FCB4A08D}" destId="{4312B39E-F235-447A-A035-CDBF6C6735B5}" srcOrd="1" destOrd="0" presId="urn:microsoft.com/office/officeart/2018/2/layout/IconVerticalSolidList"/>
    <dgm:cxn modelId="{8CDC50FC-6299-4A05-9A1D-FAE244214490}" type="presParOf" srcId="{A61F0E7B-5950-47BA-B929-46D1FCB4A08D}" destId="{A1796CF2-DC14-4F46-8063-5A9E8C1BF248}" srcOrd="2" destOrd="0" presId="urn:microsoft.com/office/officeart/2018/2/layout/IconVerticalSolidList"/>
    <dgm:cxn modelId="{B995B9CC-8741-4CD6-8022-DAEC1FEE51F0}" type="presParOf" srcId="{A61F0E7B-5950-47BA-B929-46D1FCB4A08D}" destId="{43EEABC5-4A7C-4244-9140-3CAE1405FEA9}" srcOrd="3" destOrd="0" presId="urn:microsoft.com/office/officeart/2018/2/layout/IconVerticalSolidList"/>
    <dgm:cxn modelId="{8D17C60A-91ED-4B4A-BA26-4FEC08E570C3}" type="presParOf" srcId="{9BB5997E-44ED-4F2A-AC8D-AFCBE996F34F}" destId="{5316985C-F9A2-4544-97D8-005979EF0FD6}" srcOrd="3" destOrd="0" presId="urn:microsoft.com/office/officeart/2018/2/layout/IconVerticalSolidList"/>
    <dgm:cxn modelId="{C6ABD788-CD4E-40E5-9C02-E5E016044656}" type="presParOf" srcId="{9BB5997E-44ED-4F2A-AC8D-AFCBE996F34F}" destId="{41133E20-5E3E-4B4C-9A4C-409DC5993A79}" srcOrd="4" destOrd="0" presId="urn:microsoft.com/office/officeart/2018/2/layout/IconVerticalSolidList"/>
    <dgm:cxn modelId="{395B3015-01C7-477C-95D7-A2AD82EC01EF}" type="presParOf" srcId="{41133E20-5E3E-4B4C-9A4C-409DC5993A79}" destId="{0BE4E3DA-F003-424B-A103-593EE06C8F07}" srcOrd="0" destOrd="0" presId="urn:microsoft.com/office/officeart/2018/2/layout/IconVerticalSolidList"/>
    <dgm:cxn modelId="{7C649055-F570-47D1-BB1E-10C8FF2BB525}" type="presParOf" srcId="{41133E20-5E3E-4B4C-9A4C-409DC5993A79}" destId="{2B494E4A-A85B-4B7C-A656-F9A267422B3C}" srcOrd="1" destOrd="0" presId="urn:microsoft.com/office/officeart/2018/2/layout/IconVerticalSolidList"/>
    <dgm:cxn modelId="{5F804D3F-6DD5-4AB9-A4AD-59B42159197E}" type="presParOf" srcId="{41133E20-5E3E-4B4C-9A4C-409DC5993A79}" destId="{8EA5BFB4-57DF-4629-A98A-139B233BF73F}" srcOrd="2" destOrd="0" presId="urn:microsoft.com/office/officeart/2018/2/layout/IconVerticalSolidList"/>
    <dgm:cxn modelId="{8BA844D5-E850-4EE4-8A8E-E837BE949E51}" type="presParOf" srcId="{41133E20-5E3E-4B4C-9A4C-409DC5993A79}" destId="{B0BE2EAB-8E13-478D-B462-AF5449B9EF82}" srcOrd="3" destOrd="0" presId="urn:microsoft.com/office/officeart/2018/2/layout/IconVerticalSolidList"/>
    <dgm:cxn modelId="{E773867A-B957-4438-8469-7F1AFEAB5EEE}" type="presParOf" srcId="{9BB5997E-44ED-4F2A-AC8D-AFCBE996F34F}" destId="{75C593FF-A493-467F-A135-B969B2AE7E8B}" srcOrd="5" destOrd="0" presId="urn:microsoft.com/office/officeart/2018/2/layout/IconVerticalSolidList"/>
    <dgm:cxn modelId="{5C720424-98F9-438E-A3E6-0BB4502FD40C}" type="presParOf" srcId="{9BB5997E-44ED-4F2A-AC8D-AFCBE996F34F}" destId="{860ECC53-3389-49C9-8B4D-43E907A07621}" srcOrd="6" destOrd="0" presId="urn:microsoft.com/office/officeart/2018/2/layout/IconVerticalSolidList"/>
    <dgm:cxn modelId="{A8842D79-6DA3-4D7E-99EE-5683DA0DADEF}" type="presParOf" srcId="{860ECC53-3389-49C9-8B4D-43E907A07621}" destId="{99C14D0B-51C3-42CB-809B-2EB94AF9C722}" srcOrd="0" destOrd="0" presId="urn:microsoft.com/office/officeart/2018/2/layout/IconVerticalSolidList"/>
    <dgm:cxn modelId="{7F50A666-DB4D-4E3C-A04F-60D4B7572F34}" type="presParOf" srcId="{860ECC53-3389-49C9-8B4D-43E907A07621}" destId="{E62611A9-2916-4E40-8375-1D86EE370D81}" srcOrd="1" destOrd="0" presId="urn:microsoft.com/office/officeart/2018/2/layout/IconVerticalSolidList"/>
    <dgm:cxn modelId="{9DF13DE4-8149-46AC-9458-0A2F1A100BB9}" type="presParOf" srcId="{860ECC53-3389-49C9-8B4D-43E907A07621}" destId="{6531651D-355D-4409-9482-78974D566506}" srcOrd="2" destOrd="0" presId="urn:microsoft.com/office/officeart/2018/2/layout/IconVerticalSolidList"/>
    <dgm:cxn modelId="{DCEF9C03-7F18-4803-8E31-1BBFA9675278}" type="presParOf" srcId="{860ECC53-3389-49C9-8B4D-43E907A07621}" destId="{70084F71-C50F-4057-9F27-12F7A5A69216}" srcOrd="3" destOrd="0" presId="urn:microsoft.com/office/officeart/2018/2/layout/IconVerticalSolidList"/>
    <dgm:cxn modelId="{338C5128-5E5F-449F-8631-E9653E3765E0}" type="presParOf" srcId="{9BB5997E-44ED-4F2A-AC8D-AFCBE996F34F}" destId="{871E20D3-AD99-4AF5-9067-9BA0BC500EE7}" srcOrd="7" destOrd="0" presId="urn:microsoft.com/office/officeart/2018/2/layout/IconVerticalSolidList"/>
    <dgm:cxn modelId="{2CA6B399-21F9-4D51-B4CB-B7F97C5990B2}" type="presParOf" srcId="{9BB5997E-44ED-4F2A-AC8D-AFCBE996F34F}" destId="{3D66CDAF-74E7-4BCD-8D40-4E97C765D836}" srcOrd="8" destOrd="0" presId="urn:microsoft.com/office/officeart/2018/2/layout/IconVerticalSolidList"/>
    <dgm:cxn modelId="{4C7D286D-C04C-4EDD-8CDE-67BC4561BBD8}" type="presParOf" srcId="{3D66CDAF-74E7-4BCD-8D40-4E97C765D836}" destId="{289B6BA7-0096-49F3-B3BB-B5029189C21D}" srcOrd="0" destOrd="0" presId="urn:microsoft.com/office/officeart/2018/2/layout/IconVerticalSolidList"/>
    <dgm:cxn modelId="{DB838B87-BA54-48B4-A802-2C8C0DF2E41C}" type="presParOf" srcId="{3D66CDAF-74E7-4BCD-8D40-4E97C765D836}" destId="{6EBE3950-E5C1-41EF-A4FF-0E7FED015E3A}" srcOrd="1" destOrd="0" presId="urn:microsoft.com/office/officeart/2018/2/layout/IconVerticalSolidList"/>
    <dgm:cxn modelId="{32588203-587E-4955-92DA-67380A5170AD}" type="presParOf" srcId="{3D66CDAF-74E7-4BCD-8D40-4E97C765D836}" destId="{60809274-79F4-458E-BF27-2FB126CC8105}" srcOrd="2" destOrd="0" presId="urn:microsoft.com/office/officeart/2018/2/layout/IconVerticalSolidList"/>
    <dgm:cxn modelId="{E6050CE5-FBB8-4E1D-8B57-6EC6F0EC5BB6}" type="presParOf" srcId="{3D66CDAF-74E7-4BCD-8D40-4E97C765D836}" destId="{7F19EEBB-7271-4AD5-89F1-2B34FC13C2F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706AD-637B-49F9-B1F3-439E9D16458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644F6CE-AC4D-4A71-84DD-096007C9D74E}">
      <dgm:prSet custT="1"/>
      <dgm:spPr/>
      <dgm:t>
        <a:bodyPr/>
        <a:lstStyle/>
        <a:p>
          <a:r>
            <a:rPr lang="en-US" sz="3200" dirty="0">
              <a:latin typeface="Cailbri"/>
            </a:rPr>
            <a:t>For Covered Communications Equipment Or Services under the Secure and Trusted Communications Networks Act (regarding equipment produced by certain foreign companies (e.g. Huawei and ZTE Corporation)*</a:t>
          </a:r>
        </a:p>
      </dgm:t>
    </dgm:pt>
    <dgm:pt modelId="{624F6184-E730-4CEB-9015-404CF714DF2F}" type="parTrans" cxnId="{02D2A181-28CE-4C6A-8FD1-3DA8A0D52044}">
      <dgm:prSet/>
      <dgm:spPr/>
      <dgm:t>
        <a:bodyPr/>
        <a:lstStyle/>
        <a:p>
          <a:endParaRPr lang="en-US">
            <a:latin typeface="Cailbri"/>
          </a:endParaRPr>
        </a:p>
      </dgm:t>
    </dgm:pt>
    <dgm:pt modelId="{C0891F8E-0FE9-4AEA-BF21-664FACBF14E4}" type="sibTrans" cxnId="{02D2A181-28CE-4C6A-8FD1-3DA8A0D52044}">
      <dgm:prSet/>
      <dgm:spPr/>
      <dgm:t>
        <a:bodyPr/>
        <a:lstStyle/>
        <a:p>
          <a:endParaRPr lang="en-US">
            <a:latin typeface="Cailbri"/>
          </a:endParaRPr>
        </a:p>
      </dgm:t>
    </dgm:pt>
    <dgm:pt modelId="{CB2A1D3E-74A7-433B-BBBD-25369F872B36}">
      <dgm:prSet custT="1"/>
      <dgm:spPr/>
      <dgm:t>
        <a:bodyPr/>
        <a:lstStyle/>
        <a:p>
          <a:r>
            <a:rPr lang="en-US" sz="3200" dirty="0">
              <a:latin typeface="Cailbri"/>
            </a:rPr>
            <a:t>Profit and Fees or other incremental charges above actual cost incurred by an award recipient or subrecipient </a:t>
          </a:r>
        </a:p>
      </dgm:t>
    </dgm:pt>
    <dgm:pt modelId="{B30254C9-8FF2-43D3-9A41-6787E29CBBA4}" type="parTrans" cxnId="{E6BBCAC4-3BA9-4EF5-96DB-A28710AE0713}">
      <dgm:prSet/>
      <dgm:spPr/>
      <dgm:t>
        <a:bodyPr/>
        <a:lstStyle/>
        <a:p>
          <a:endParaRPr lang="en-US">
            <a:latin typeface="Cailbri"/>
          </a:endParaRPr>
        </a:p>
      </dgm:t>
    </dgm:pt>
    <dgm:pt modelId="{33FC862F-EE27-4D52-839C-E32B379DCF2B}" type="sibTrans" cxnId="{E6BBCAC4-3BA9-4EF5-96DB-A28710AE0713}">
      <dgm:prSet/>
      <dgm:spPr/>
      <dgm:t>
        <a:bodyPr/>
        <a:lstStyle/>
        <a:p>
          <a:endParaRPr lang="en-US">
            <a:latin typeface="Cailbri"/>
          </a:endParaRPr>
        </a:p>
      </dgm:t>
    </dgm:pt>
    <dgm:pt modelId="{3365404C-4041-40E4-B86D-7CF3FF9D1B9C}">
      <dgm:prSet custT="1"/>
      <dgm:spPr/>
      <dgm:t>
        <a:bodyPr/>
        <a:lstStyle/>
        <a:p>
          <a:r>
            <a:rPr lang="en-US" sz="3200" dirty="0">
              <a:latin typeface="Cailbri"/>
            </a:rPr>
            <a:t>To Support or Oppose Union Organizing</a:t>
          </a:r>
        </a:p>
      </dgm:t>
    </dgm:pt>
    <dgm:pt modelId="{7482A7EF-2BF3-4516-86D0-78C8F90D31F4}" type="parTrans" cxnId="{D1AB659C-C4B0-4A40-A043-3DA8EFB5DC75}">
      <dgm:prSet/>
      <dgm:spPr/>
      <dgm:t>
        <a:bodyPr/>
        <a:lstStyle/>
        <a:p>
          <a:endParaRPr lang="en-US">
            <a:latin typeface="Cailbri"/>
          </a:endParaRPr>
        </a:p>
      </dgm:t>
    </dgm:pt>
    <dgm:pt modelId="{B9D08525-F99E-41D0-91B4-7E70225B4B1B}" type="sibTrans" cxnId="{D1AB659C-C4B0-4A40-A043-3DA8EFB5DC75}">
      <dgm:prSet/>
      <dgm:spPr/>
      <dgm:t>
        <a:bodyPr/>
        <a:lstStyle/>
        <a:p>
          <a:endParaRPr lang="en-US">
            <a:latin typeface="Cailbri"/>
          </a:endParaRPr>
        </a:p>
      </dgm:t>
    </dgm:pt>
    <dgm:pt modelId="{9332E6E8-F08F-4954-BD72-B24E89EBF0AB}">
      <dgm:prSet custT="1"/>
      <dgm:spPr/>
      <dgm:t>
        <a:bodyPr/>
        <a:lstStyle/>
        <a:p>
          <a:r>
            <a:rPr lang="en-US" sz="3200" dirty="0">
              <a:latin typeface="Cailbri"/>
            </a:rPr>
            <a:t>For Non-Middle Mile Infrastructure </a:t>
          </a:r>
        </a:p>
      </dgm:t>
    </dgm:pt>
    <dgm:pt modelId="{9A57BFB1-FBCA-42A8-BB49-3C930F8F157A}" type="parTrans" cxnId="{6522178D-0FCE-4C82-A749-8BEC6E7334A5}">
      <dgm:prSet/>
      <dgm:spPr/>
      <dgm:t>
        <a:bodyPr/>
        <a:lstStyle/>
        <a:p>
          <a:endParaRPr lang="en-US">
            <a:latin typeface="Cailbri"/>
          </a:endParaRPr>
        </a:p>
      </dgm:t>
    </dgm:pt>
    <dgm:pt modelId="{5B1EB9F2-D8CD-4D45-A4D1-F4CC0C13C73E}" type="sibTrans" cxnId="{6522178D-0FCE-4C82-A749-8BEC6E7334A5}">
      <dgm:prSet/>
      <dgm:spPr/>
      <dgm:t>
        <a:bodyPr/>
        <a:lstStyle/>
        <a:p>
          <a:endParaRPr lang="en-US">
            <a:latin typeface="Cailbri"/>
          </a:endParaRPr>
        </a:p>
      </dgm:t>
    </dgm:pt>
    <dgm:pt modelId="{1FBEE3DD-E286-41A7-BF9E-605B878B37BA}">
      <dgm:prSet custT="1"/>
      <dgm:spPr/>
      <dgm:t>
        <a:bodyPr/>
        <a:lstStyle/>
        <a:p>
          <a:r>
            <a:rPr lang="en-US" sz="3200" dirty="0">
              <a:latin typeface="Cailbri"/>
            </a:rPr>
            <a:t>As collateral for a loan made by any public or private lender</a:t>
          </a:r>
        </a:p>
      </dgm:t>
    </dgm:pt>
    <dgm:pt modelId="{404ABDA6-C85F-41D7-8817-5AC488BD6575}" type="parTrans" cxnId="{66091161-688D-4367-81B8-93D1B833181C}">
      <dgm:prSet/>
      <dgm:spPr/>
      <dgm:t>
        <a:bodyPr/>
        <a:lstStyle/>
        <a:p>
          <a:endParaRPr lang="en-US">
            <a:latin typeface="Cailbri"/>
          </a:endParaRPr>
        </a:p>
      </dgm:t>
    </dgm:pt>
    <dgm:pt modelId="{D4FA3C2B-0572-4C9F-AF47-CCB9C50AA5F7}" type="sibTrans" cxnId="{66091161-688D-4367-81B8-93D1B833181C}">
      <dgm:prSet/>
      <dgm:spPr/>
      <dgm:t>
        <a:bodyPr/>
        <a:lstStyle/>
        <a:p>
          <a:endParaRPr lang="en-US">
            <a:latin typeface="Cailbri"/>
          </a:endParaRPr>
        </a:p>
      </dgm:t>
    </dgm:pt>
    <dgm:pt modelId="{910DD0B9-EAD9-4B14-861E-37853D19DBB4}">
      <dgm:prSet custT="1"/>
      <dgm:spPr/>
      <dgm:t>
        <a:bodyPr/>
        <a:lstStyle/>
        <a:p>
          <a:r>
            <a:rPr lang="en-US" sz="3200" dirty="0">
              <a:latin typeface="Cailbri"/>
            </a:rPr>
            <a:t>For pre-application expenses, including previously incurred administrative costs or previously purchased equipment or construction activities, </a:t>
          </a:r>
          <a:r>
            <a:rPr lang="en-US" sz="3200" b="1" dirty="0">
              <a:latin typeface="Cailbri"/>
            </a:rPr>
            <a:t>except as allowed above (previous slide)</a:t>
          </a:r>
          <a:endParaRPr lang="en-US" sz="3200" dirty="0">
            <a:latin typeface="Cailbri"/>
          </a:endParaRPr>
        </a:p>
      </dgm:t>
    </dgm:pt>
    <dgm:pt modelId="{C61227B4-FEC7-42F1-AF1E-D2769F8956CD}" type="parTrans" cxnId="{4A4A00E9-1328-4D05-88E6-721C3087CAD1}">
      <dgm:prSet/>
      <dgm:spPr/>
      <dgm:t>
        <a:bodyPr/>
        <a:lstStyle/>
        <a:p>
          <a:endParaRPr lang="en-US">
            <a:latin typeface="Cailbri"/>
          </a:endParaRPr>
        </a:p>
      </dgm:t>
    </dgm:pt>
    <dgm:pt modelId="{1133ABCA-DA3F-49B5-96D6-FED5349A3EC1}" type="sibTrans" cxnId="{4A4A00E9-1328-4D05-88E6-721C3087CAD1}">
      <dgm:prSet/>
      <dgm:spPr/>
      <dgm:t>
        <a:bodyPr/>
        <a:lstStyle/>
        <a:p>
          <a:endParaRPr lang="en-US">
            <a:latin typeface="Cailbri"/>
          </a:endParaRPr>
        </a:p>
      </dgm:t>
    </dgm:pt>
    <dgm:pt modelId="{037930C7-21D6-4381-B3C6-93B0DB6FEC53}" type="pres">
      <dgm:prSet presAssocID="{E53706AD-637B-49F9-B1F3-439E9D164581}" presName="root" presStyleCnt="0">
        <dgm:presLayoutVars>
          <dgm:dir/>
          <dgm:resizeHandles val="exact"/>
        </dgm:presLayoutVars>
      </dgm:prSet>
      <dgm:spPr/>
    </dgm:pt>
    <dgm:pt modelId="{A12D5340-3F74-4C4E-826D-80A2BC1B97C3}" type="pres">
      <dgm:prSet presAssocID="{A644F6CE-AC4D-4A71-84DD-096007C9D74E}" presName="compNode" presStyleCnt="0"/>
      <dgm:spPr/>
    </dgm:pt>
    <dgm:pt modelId="{124F2ADD-45BF-47B3-A8DC-0C63E2B7ED48}" type="pres">
      <dgm:prSet presAssocID="{A644F6CE-AC4D-4A71-84DD-096007C9D74E}" presName="bgRect" presStyleLbl="bgShp" presStyleIdx="0" presStyleCnt="6"/>
      <dgm:spPr/>
    </dgm:pt>
    <dgm:pt modelId="{A3F22201-18E3-43B1-BA80-79A9F4B66E75}" type="pres">
      <dgm:prSet presAssocID="{A644F6CE-AC4D-4A71-84DD-096007C9D74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D0921B39-6C5F-45A5-93E4-1F3CF0B95F29}" type="pres">
      <dgm:prSet presAssocID="{A644F6CE-AC4D-4A71-84DD-096007C9D74E}" presName="spaceRect" presStyleCnt="0"/>
      <dgm:spPr/>
    </dgm:pt>
    <dgm:pt modelId="{A8BD4668-ACD2-4EEB-A173-76E712842A49}" type="pres">
      <dgm:prSet presAssocID="{A644F6CE-AC4D-4A71-84DD-096007C9D74E}" presName="parTx" presStyleLbl="revTx" presStyleIdx="0" presStyleCnt="6">
        <dgm:presLayoutVars>
          <dgm:chMax val="0"/>
          <dgm:chPref val="0"/>
        </dgm:presLayoutVars>
      </dgm:prSet>
      <dgm:spPr/>
    </dgm:pt>
    <dgm:pt modelId="{D5221547-F1AA-4D83-8301-8F02B521A5E0}" type="pres">
      <dgm:prSet presAssocID="{C0891F8E-0FE9-4AEA-BF21-664FACBF14E4}" presName="sibTrans" presStyleCnt="0"/>
      <dgm:spPr/>
    </dgm:pt>
    <dgm:pt modelId="{F4F0014E-45E3-44B6-B528-5506DE09077D}" type="pres">
      <dgm:prSet presAssocID="{CB2A1D3E-74A7-433B-BBBD-25369F872B36}" presName="compNode" presStyleCnt="0"/>
      <dgm:spPr/>
    </dgm:pt>
    <dgm:pt modelId="{7FCF605A-B9A7-41E7-BF33-813F24A2D598}" type="pres">
      <dgm:prSet presAssocID="{CB2A1D3E-74A7-433B-BBBD-25369F872B36}" presName="bgRect" presStyleLbl="bgShp" presStyleIdx="1" presStyleCnt="6"/>
      <dgm:spPr/>
    </dgm:pt>
    <dgm:pt modelId="{E35DF6FD-8792-4971-BAAA-1B08AA07E116}" type="pres">
      <dgm:prSet presAssocID="{CB2A1D3E-74A7-433B-BBBD-25369F872B3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45C35D6-1A23-420B-87F1-3DA01F417220}" type="pres">
      <dgm:prSet presAssocID="{CB2A1D3E-74A7-433B-BBBD-25369F872B36}" presName="spaceRect" presStyleCnt="0"/>
      <dgm:spPr/>
    </dgm:pt>
    <dgm:pt modelId="{202B3BEE-C001-482F-A9EB-71C3AEAFE8D3}" type="pres">
      <dgm:prSet presAssocID="{CB2A1D3E-74A7-433B-BBBD-25369F872B36}" presName="parTx" presStyleLbl="revTx" presStyleIdx="1" presStyleCnt="6">
        <dgm:presLayoutVars>
          <dgm:chMax val="0"/>
          <dgm:chPref val="0"/>
        </dgm:presLayoutVars>
      </dgm:prSet>
      <dgm:spPr/>
    </dgm:pt>
    <dgm:pt modelId="{97022814-968B-4FB9-9762-2ABBFEDF0787}" type="pres">
      <dgm:prSet presAssocID="{33FC862F-EE27-4D52-839C-E32B379DCF2B}" presName="sibTrans" presStyleCnt="0"/>
      <dgm:spPr/>
    </dgm:pt>
    <dgm:pt modelId="{458C646B-465B-48DA-A783-281F11E984CC}" type="pres">
      <dgm:prSet presAssocID="{3365404C-4041-40E4-B86D-7CF3FF9D1B9C}" presName="compNode" presStyleCnt="0"/>
      <dgm:spPr/>
    </dgm:pt>
    <dgm:pt modelId="{1BF6A4D7-6559-461C-89EA-DC2FB0C8A83C}" type="pres">
      <dgm:prSet presAssocID="{3365404C-4041-40E4-B86D-7CF3FF9D1B9C}" presName="bgRect" presStyleLbl="bgShp" presStyleIdx="2" presStyleCnt="6"/>
      <dgm:spPr/>
    </dgm:pt>
    <dgm:pt modelId="{4E2980FE-6977-4DCE-A33C-3937DD6AF50C}" type="pres">
      <dgm:prSet presAssocID="{3365404C-4041-40E4-B86D-7CF3FF9D1B9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23E337A-7E8E-432D-894F-2064F61E39BE}" type="pres">
      <dgm:prSet presAssocID="{3365404C-4041-40E4-B86D-7CF3FF9D1B9C}" presName="spaceRect" presStyleCnt="0"/>
      <dgm:spPr/>
    </dgm:pt>
    <dgm:pt modelId="{4A3AA3F9-93FC-46CA-BEED-47FF702EEC35}" type="pres">
      <dgm:prSet presAssocID="{3365404C-4041-40E4-B86D-7CF3FF9D1B9C}" presName="parTx" presStyleLbl="revTx" presStyleIdx="2" presStyleCnt="6">
        <dgm:presLayoutVars>
          <dgm:chMax val="0"/>
          <dgm:chPref val="0"/>
        </dgm:presLayoutVars>
      </dgm:prSet>
      <dgm:spPr/>
    </dgm:pt>
    <dgm:pt modelId="{E23E5E4B-CA74-4677-A67B-5D57C7A800FB}" type="pres">
      <dgm:prSet presAssocID="{B9D08525-F99E-41D0-91B4-7E70225B4B1B}" presName="sibTrans" presStyleCnt="0"/>
      <dgm:spPr/>
    </dgm:pt>
    <dgm:pt modelId="{E88BF96C-5E0C-4D87-B84B-14FA5FA1B077}" type="pres">
      <dgm:prSet presAssocID="{9332E6E8-F08F-4954-BD72-B24E89EBF0AB}" presName="compNode" presStyleCnt="0"/>
      <dgm:spPr/>
    </dgm:pt>
    <dgm:pt modelId="{C0B5A10C-385B-4C34-9961-3CF2F083E057}" type="pres">
      <dgm:prSet presAssocID="{9332E6E8-F08F-4954-BD72-B24E89EBF0AB}" presName="bgRect" presStyleLbl="bgShp" presStyleIdx="3" presStyleCnt="6"/>
      <dgm:spPr/>
    </dgm:pt>
    <dgm:pt modelId="{60589EEF-6CF1-4E16-B8C8-9D59B33E230A}" type="pres">
      <dgm:prSet presAssocID="{9332E6E8-F08F-4954-BD72-B24E89EBF0A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ain"/>
        </a:ext>
      </dgm:extLst>
    </dgm:pt>
    <dgm:pt modelId="{744F6B22-F445-40EE-85FE-EF4E9CD2352B}" type="pres">
      <dgm:prSet presAssocID="{9332E6E8-F08F-4954-BD72-B24E89EBF0AB}" presName="spaceRect" presStyleCnt="0"/>
      <dgm:spPr/>
    </dgm:pt>
    <dgm:pt modelId="{D21DF790-4E89-4C8B-AC70-E8131F22D589}" type="pres">
      <dgm:prSet presAssocID="{9332E6E8-F08F-4954-BD72-B24E89EBF0AB}" presName="parTx" presStyleLbl="revTx" presStyleIdx="3" presStyleCnt="6">
        <dgm:presLayoutVars>
          <dgm:chMax val="0"/>
          <dgm:chPref val="0"/>
        </dgm:presLayoutVars>
      </dgm:prSet>
      <dgm:spPr/>
    </dgm:pt>
    <dgm:pt modelId="{17597444-289D-466F-B2D3-CE7C410F444F}" type="pres">
      <dgm:prSet presAssocID="{5B1EB9F2-D8CD-4D45-A4D1-F4CC0C13C73E}" presName="sibTrans" presStyleCnt="0"/>
      <dgm:spPr/>
    </dgm:pt>
    <dgm:pt modelId="{14253727-13F0-4B0A-A38E-F85C71D1542B}" type="pres">
      <dgm:prSet presAssocID="{1FBEE3DD-E286-41A7-BF9E-605B878B37BA}" presName="compNode" presStyleCnt="0"/>
      <dgm:spPr/>
    </dgm:pt>
    <dgm:pt modelId="{3C8E1ADB-A82B-4304-AD11-15204769C634}" type="pres">
      <dgm:prSet presAssocID="{1FBEE3DD-E286-41A7-BF9E-605B878B37BA}" presName="bgRect" presStyleLbl="bgShp" presStyleIdx="4" presStyleCnt="6"/>
      <dgm:spPr/>
    </dgm:pt>
    <dgm:pt modelId="{BDBD00F0-83EC-495D-9A5E-DDAC7ECE233E}" type="pres">
      <dgm:prSet presAssocID="{1FBEE3DD-E286-41A7-BF9E-605B878B37B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2B3F87AC-4878-4EC8-8EBD-0CC435A7CD47}" type="pres">
      <dgm:prSet presAssocID="{1FBEE3DD-E286-41A7-BF9E-605B878B37BA}" presName="spaceRect" presStyleCnt="0"/>
      <dgm:spPr/>
    </dgm:pt>
    <dgm:pt modelId="{86F54D1B-90B2-4AFB-B371-18CBD78D64D3}" type="pres">
      <dgm:prSet presAssocID="{1FBEE3DD-E286-41A7-BF9E-605B878B37BA}" presName="parTx" presStyleLbl="revTx" presStyleIdx="4" presStyleCnt="6">
        <dgm:presLayoutVars>
          <dgm:chMax val="0"/>
          <dgm:chPref val="0"/>
        </dgm:presLayoutVars>
      </dgm:prSet>
      <dgm:spPr/>
    </dgm:pt>
    <dgm:pt modelId="{88888660-6361-491B-AF7C-CF6A2C33F8A3}" type="pres">
      <dgm:prSet presAssocID="{D4FA3C2B-0572-4C9F-AF47-CCB9C50AA5F7}" presName="sibTrans" presStyleCnt="0"/>
      <dgm:spPr/>
    </dgm:pt>
    <dgm:pt modelId="{CE658EA3-DFA4-45A5-B242-5660592B076B}" type="pres">
      <dgm:prSet presAssocID="{910DD0B9-EAD9-4B14-861E-37853D19DBB4}" presName="compNode" presStyleCnt="0"/>
      <dgm:spPr/>
    </dgm:pt>
    <dgm:pt modelId="{A0702CF7-F898-497D-B60B-198A17703CFB}" type="pres">
      <dgm:prSet presAssocID="{910DD0B9-EAD9-4B14-861E-37853D19DBB4}" presName="bgRect" presStyleLbl="bgShp" presStyleIdx="5" presStyleCnt="6"/>
      <dgm:spPr/>
    </dgm:pt>
    <dgm:pt modelId="{6A84834F-EC4C-45A7-873F-8F4899426A1A}" type="pres">
      <dgm:prSet presAssocID="{910DD0B9-EAD9-4B14-861E-37853D19DB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xcavator"/>
        </a:ext>
      </dgm:extLst>
    </dgm:pt>
    <dgm:pt modelId="{AD8D0449-AB1D-4215-B601-7AEEDDB48414}" type="pres">
      <dgm:prSet presAssocID="{910DD0B9-EAD9-4B14-861E-37853D19DBB4}" presName="spaceRect" presStyleCnt="0"/>
      <dgm:spPr/>
    </dgm:pt>
    <dgm:pt modelId="{E4039ABB-3E29-4158-A22D-2EB267987400}" type="pres">
      <dgm:prSet presAssocID="{910DD0B9-EAD9-4B14-861E-37853D19DBB4}" presName="parTx" presStyleLbl="revTx" presStyleIdx="5" presStyleCnt="6">
        <dgm:presLayoutVars>
          <dgm:chMax val="0"/>
          <dgm:chPref val="0"/>
        </dgm:presLayoutVars>
      </dgm:prSet>
      <dgm:spPr/>
    </dgm:pt>
  </dgm:ptLst>
  <dgm:cxnLst>
    <dgm:cxn modelId="{7FE66505-82C1-40B4-B2A6-7552B2418FB4}" type="presOf" srcId="{3365404C-4041-40E4-B86D-7CF3FF9D1B9C}" destId="{4A3AA3F9-93FC-46CA-BEED-47FF702EEC35}" srcOrd="0" destOrd="0" presId="urn:microsoft.com/office/officeart/2018/2/layout/IconVerticalSolidList"/>
    <dgm:cxn modelId="{510BDF1F-FED7-4F09-8DA8-844A6353E69B}" type="presOf" srcId="{1FBEE3DD-E286-41A7-BF9E-605B878B37BA}" destId="{86F54D1B-90B2-4AFB-B371-18CBD78D64D3}" srcOrd="0" destOrd="0" presId="urn:microsoft.com/office/officeart/2018/2/layout/IconVerticalSolidList"/>
    <dgm:cxn modelId="{66091161-688D-4367-81B8-93D1B833181C}" srcId="{E53706AD-637B-49F9-B1F3-439E9D164581}" destId="{1FBEE3DD-E286-41A7-BF9E-605B878B37BA}" srcOrd="4" destOrd="0" parTransId="{404ABDA6-C85F-41D7-8817-5AC488BD6575}" sibTransId="{D4FA3C2B-0572-4C9F-AF47-CCB9C50AA5F7}"/>
    <dgm:cxn modelId="{1CDD2957-4408-4F7D-9AB1-E424C4874CA0}" type="presOf" srcId="{E53706AD-637B-49F9-B1F3-439E9D164581}" destId="{037930C7-21D6-4381-B3C6-93B0DB6FEC53}" srcOrd="0" destOrd="0" presId="urn:microsoft.com/office/officeart/2018/2/layout/IconVerticalSolidList"/>
    <dgm:cxn modelId="{C1D0455A-E6D8-492F-BBC2-36133F1DF45B}" type="presOf" srcId="{A644F6CE-AC4D-4A71-84DD-096007C9D74E}" destId="{A8BD4668-ACD2-4EEB-A173-76E712842A49}" srcOrd="0" destOrd="0" presId="urn:microsoft.com/office/officeart/2018/2/layout/IconVerticalSolidList"/>
    <dgm:cxn modelId="{02D2A181-28CE-4C6A-8FD1-3DA8A0D52044}" srcId="{E53706AD-637B-49F9-B1F3-439E9D164581}" destId="{A644F6CE-AC4D-4A71-84DD-096007C9D74E}" srcOrd="0" destOrd="0" parTransId="{624F6184-E730-4CEB-9015-404CF714DF2F}" sibTransId="{C0891F8E-0FE9-4AEA-BF21-664FACBF14E4}"/>
    <dgm:cxn modelId="{6522178D-0FCE-4C82-A749-8BEC6E7334A5}" srcId="{E53706AD-637B-49F9-B1F3-439E9D164581}" destId="{9332E6E8-F08F-4954-BD72-B24E89EBF0AB}" srcOrd="3" destOrd="0" parTransId="{9A57BFB1-FBCA-42A8-BB49-3C930F8F157A}" sibTransId="{5B1EB9F2-D8CD-4D45-A4D1-F4CC0C13C73E}"/>
    <dgm:cxn modelId="{D1AB659C-C4B0-4A40-A043-3DA8EFB5DC75}" srcId="{E53706AD-637B-49F9-B1F3-439E9D164581}" destId="{3365404C-4041-40E4-B86D-7CF3FF9D1B9C}" srcOrd="2" destOrd="0" parTransId="{7482A7EF-2BF3-4516-86D0-78C8F90D31F4}" sibTransId="{B9D08525-F99E-41D0-91B4-7E70225B4B1B}"/>
    <dgm:cxn modelId="{E6BBCAC4-3BA9-4EF5-96DB-A28710AE0713}" srcId="{E53706AD-637B-49F9-B1F3-439E9D164581}" destId="{CB2A1D3E-74A7-433B-BBBD-25369F872B36}" srcOrd="1" destOrd="0" parTransId="{B30254C9-8FF2-43D3-9A41-6787E29CBBA4}" sibTransId="{33FC862F-EE27-4D52-839C-E32B379DCF2B}"/>
    <dgm:cxn modelId="{6112D8E1-0ED8-4DBC-A036-0FBB3B4E6C31}" type="presOf" srcId="{9332E6E8-F08F-4954-BD72-B24E89EBF0AB}" destId="{D21DF790-4E89-4C8B-AC70-E8131F22D589}" srcOrd="0" destOrd="0" presId="urn:microsoft.com/office/officeart/2018/2/layout/IconVerticalSolidList"/>
    <dgm:cxn modelId="{4A4A00E9-1328-4D05-88E6-721C3087CAD1}" srcId="{E53706AD-637B-49F9-B1F3-439E9D164581}" destId="{910DD0B9-EAD9-4B14-861E-37853D19DBB4}" srcOrd="5" destOrd="0" parTransId="{C61227B4-FEC7-42F1-AF1E-D2769F8956CD}" sibTransId="{1133ABCA-DA3F-49B5-96D6-FED5349A3EC1}"/>
    <dgm:cxn modelId="{E60CE3F1-2019-42A7-B415-38150A20AAD1}" type="presOf" srcId="{910DD0B9-EAD9-4B14-861E-37853D19DBB4}" destId="{E4039ABB-3E29-4158-A22D-2EB267987400}" srcOrd="0" destOrd="0" presId="urn:microsoft.com/office/officeart/2018/2/layout/IconVerticalSolidList"/>
    <dgm:cxn modelId="{9C687AFD-3DEE-4EDE-BFEA-FCC900E65702}" type="presOf" srcId="{CB2A1D3E-74A7-433B-BBBD-25369F872B36}" destId="{202B3BEE-C001-482F-A9EB-71C3AEAFE8D3}" srcOrd="0" destOrd="0" presId="urn:microsoft.com/office/officeart/2018/2/layout/IconVerticalSolidList"/>
    <dgm:cxn modelId="{2F973E9B-1F18-456B-A729-8A024AB46EA2}" type="presParOf" srcId="{037930C7-21D6-4381-B3C6-93B0DB6FEC53}" destId="{A12D5340-3F74-4C4E-826D-80A2BC1B97C3}" srcOrd="0" destOrd="0" presId="urn:microsoft.com/office/officeart/2018/2/layout/IconVerticalSolidList"/>
    <dgm:cxn modelId="{69BC8A5F-3518-4DF9-96E6-D120FC677F58}" type="presParOf" srcId="{A12D5340-3F74-4C4E-826D-80A2BC1B97C3}" destId="{124F2ADD-45BF-47B3-A8DC-0C63E2B7ED48}" srcOrd="0" destOrd="0" presId="urn:microsoft.com/office/officeart/2018/2/layout/IconVerticalSolidList"/>
    <dgm:cxn modelId="{F1A894F7-4899-4323-8D2C-034E169F43A3}" type="presParOf" srcId="{A12D5340-3F74-4C4E-826D-80A2BC1B97C3}" destId="{A3F22201-18E3-43B1-BA80-79A9F4B66E75}" srcOrd="1" destOrd="0" presId="urn:microsoft.com/office/officeart/2018/2/layout/IconVerticalSolidList"/>
    <dgm:cxn modelId="{8B29977D-A07E-49B2-9E87-0ECFEAD449AB}" type="presParOf" srcId="{A12D5340-3F74-4C4E-826D-80A2BC1B97C3}" destId="{D0921B39-6C5F-45A5-93E4-1F3CF0B95F29}" srcOrd="2" destOrd="0" presId="urn:microsoft.com/office/officeart/2018/2/layout/IconVerticalSolidList"/>
    <dgm:cxn modelId="{58F6E8CC-7811-4C15-B5B2-D09CCD1ABF4C}" type="presParOf" srcId="{A12D5340-3F74-4C4E-826D-80A2BC1B97C3}" destId="{A8BD4668-ACD2-4EEB-A173-76E712842A49}" srcOrd="3" destOrd="0" presId="urn:microsoft.com/office/officeart/2018/2/layout/IconVerticalSolidList"/>
    <dgm:cxn modelId="{F8CE7A3F-743F-413B-AE9C-2C12F76F1DDB}" type="presParOf" srcId="{037930C7-21D6-4381-B3C6-93B0DB6FEC53}" destId="{D5221547-F1AA-4D83-8301-8F02B521A5E0}" srcOrd="1" destOrd="0" presId="urn:microsoft.com/office/officeart/2018/2/layout/IconVerticalSolidList"/>
    <dgm:cxn modelId="{21D376D1-4D0A-44DF-8CD1-AEB9433FA63A}" type="presParOf" srcId="{037930C7-21D6-4381-B3C6-93B0DB6FEC53}" destId="{F4F0014E-45E3-44B6-B528-5506DE09077D}" srcOrd="2" destOrd="0" presId="urn:microsoft.com/office/officeart/2018/2/layout/IconVerticalSolidList"/>
    <dgm:cxn modelId="{627652B2-4131-4893-A63B-65AA70DABDE6}" type="presParOf" srcId="{F4F0014E-45E3-44B6-B528-5506DE09077D}" destId="{7FCF605A-B9A7-41E7-BF33-813F24A2D598}" srcOrd="0" destOrd="0" presId="urn:microsoft.com/office/officeart/2018/2/layout/IconVerticalSolidList"/>
    <dgm:cxn modelId="{1913BE0E-49E1-41B4-809F-3A929B4C072D}" type="presParOf" srcId="{F4F0014E-45E3-44B6-B528-5506DE09077D}" destId="{E35DF6FD-8792-4971-BAAA-1B08AA07E116}" srcOrd="1" destOrd="0" presId="urn:microsoft.com/office/officeart/2018/2/layout/IconVerticalSolidList"/>
    <dgm:cxn modelId="{620A9E28-5AFE-427B-AF3E-43818FE2F7E2}" type="presParOf" srcId="{F4F0014E-45E3-44B6-B528-5506DE09077D}" destId="{F45C35D6-1A23-420B-87F1-3DA01F417220}" srcOrd="2" destOrd="0" presId="urn:microsoft.com/office/officeart/2018/2/layout/IconVerticalSolidList"/>
    <dgm:cxn modelId="{519AC6C7-68F6-4B8E-BE57-72B9D643EF6E}" type="presParOf" srcId="{F4F0014E-45E3-44B6-B528-5506DE09077D}" destId="{202B3BEE-C001-482F-A9EB-71C3AEAFE8D3}" srcOrd="3" destOrd="0" presId="urn:microsoft.com/office/officeart/2018/2/layout/IconVerticalSolidList"/>
    <dgm:cxn modelId="{A5DB4E2F-8796-4984-9039-3AB073CF46E0}" type="presParOf" srcId="{037930C7-21D6-4381-B3C6-93B0DB6FEC53}" destId="{97022814-968B-4FB9-9762-2ABBFEDF0787}" srcOrd="3" destOrd="0" presId="urn:microsoft.com/office/officeart/2018/2/layout/IconVerticalSolidList"/>
    <dgm:cxn modelId="{8E30B789-2B96-43D6-8E06-3442DB391D99}" type="presParOf" srcId="{037930C7-21D6-4381-B3C6-93B0DB6FEC53}" destId="{458C646B-465B-48DA-A783-281F11E984CC}" srcOrd="4" destOrd="0" presId="urn:microsoft.com/office/officeart/2018/2/layout/IconVerticalSolidList"/>
    <dgm:cxn modelId="{4AFFB1D3-F501-41CD-99BA-9359063BAB94}" type="presParOf" srcId="{458C646B-465B-48DA-A783-281F11E984CC}" destId="{1BF6A4D7-6559-461C-89EA-DC2FB0C8A83C}" srcOrd="0" destOrd="0" presId="urn:microsoft.com/office/officeart/2018/2/layout/IconVerticalSolidList"/>
    <dgm:cxn modelId="{4D852534-0D53-42D1-A5B5-4E501D01DD84}" type="presParOf" srcId="{458C646B-465B-48DA-A783-281F11E984CC}" destId="{4E2980FE-6977-4DCE-A33C-3937DD6AF50C}" srcOrd="1" destOrd="0" presId="urn:microsoft.com/office/officeart/2018/2/layout/IconVerticalSolidList"/>
    <dgm:cxn modelId="{A5BD0446-ADAA-46DD-950B-4F106D8F33AE}" type="presParOf" srcId="{458C646B-465B-48DA-A783-281F11E984CC}" destId="{A23E337A-7E8E-432D-894F-2064F61E39BE}" srcOrd="2" destOrd="0" presId="urn:microsoft.com/office/officeart/2018/2/layout/IconVerticalSolidList"/>
    <dgm:cxn modelId="{6536D719-2FE2-4D09-AB08-B53DDF8A2D27}" type="presParOf" srcId="{458C646B-465B-48DA-A783-281F11E984CC}" destId="{4A3AA3F9-93FC-46CA-BEED-47FF702EEC35}" srcOrd="3" destOrd="0" presId="urn:microsoft.com/office/officeart/2018/2/layout/IconVerticalSolidList"/>
    <dgm:cxn modelId="{71332E96-4877-47C9-9D0C-3B6F50E184EA}" type="presParOf" srcId="{037930C7-21D6-4381-B3C6-93B0DB6FEC53}" destId="{E23E5E4B-CA74-4677-A67B-5D57C7A800FB}" srcOrd="5" destOrd="0" presId="urn:microsoft.com/office/officeart/2018/2/layout/IconVerticalSolidList"/>
    <dgm:cxn modelId="{4D5D1324-DD7F-4B93-AC96-910445A7E644}" type="presParOf" srcId="{037930C7-21D6-4381-B3C6-93B0DB6FEC53}" destId="{E88BF96C-5E0C-4D87-B84B-14FA5FA1B077}" srcOrd="6" destOrd="0" presId="urn:microsoft.com/office/officeart/2018/2/layout/IconVerticalSolidList"/>
    <dgm:cxn modelId="{C86DC14E-F379-476C-AD9B-E7D2AC9E8DE8}" type="presParOf" srcId="{E88BF96C-5E0C-4D87-B84B-14FA5FA1B077}" destId="{C0B5A10C-385B-4C34-9961-3CF2F083E057}" srcOrd="0" destOrd="0" presId="urn:microsoft.com/office/officeart/2018/2/layout/IconVerticalSolidList"/>
    <dgm:cxn modelId="{8C036B0F-E73D-4D32-9E81-C996232EAD5E}" type="presParOf" srcId="{E88BF96C-5E0C-4D87-B84B-14FA5FA1B077}" destId="{60589EEF-6CF1-4E16-B8C8-9D59B33E230A}" srcOrd="1" destOrd="0" presId="urn:microsoft.com/office/officeart/2018/2/layout/IconVerticalSolidList"/>
    <dgm:cxn modelId="{4DDD57A6-80BF-44EB-B274-D0FB7A6AEF1B}" type="presParOf" srcId="{E88BF96C-5E0C-4D87-B84B-14FA5FA1B077}" destId="{744F6B22-F445-40EE-85FE-EF4E9CD2352B}" srcOrd="2" destOrd="0" presId="urn:microsoft.com/office/officeart/2018/2/layout/IconVerticalSolidList"/>
    <dgm:cxn modelId="{BA4F5581-3D24-4EA1-88BA-52345049FA64}" type="presParOf" srcId="{E88BF96C-5E0C-4D87-B84B-14FA5FA1B077}" destId="{D21DF790-4E89-4C8B-AC70-E8131F22D589}" srcOrd="3" destOrd="0" presId="urn:microsoft.com/office/officeart/2018/2/layout/IconVerticalSolidList"/>
    <dgm:cxn modelId="{F0C3E904-8402-462A-86AA-3D8EE1A82AED}" type="presParOf" srcId="{037930C7-21D6-4381-B3C6-93B0DB6FEC53}" destId="{17597444-289D-466F-B2D3-CE7C410F444F}" srcOrd="7" destOrd="0" presId="urn:microsoft.com/office/officeart/2018/2/layout/IconVerticalSolidList"/>
    <dgm:cxn modelId="{E631A108-FB26-4E49-B2A4-6714236C5973}" type="presParOf" srcId="{037930C7-21D6-4381-B3C6-93B0DB6FEC53}" destId="{14253727-13F0-4B0A-A38E-F85C71D1542B}" srcOrd="8" destOrd="0" presId="urn:microsoft.com/office/officeart/2018/2/layout/IconVerticalSolidList"/>
    <dgm:cxn modelId="{42B44448-7146-4757-B0B2-5222C8FB9260}" type="presParOf" srcId="{14253727-13F0-4B0A-A38E-F85C71D1542B}" destId="{3C8E1ADB-A82B-4304-AD11-15204769C634}" srcOrd="0" destOrd="0" presId="urn:microsoft.com/office/officeart/2018/2/layout/IconVerticalSolidList"/>
    <dgm:cxn modelId="{BEC56BD1-3627-4C42-A415-5215CD75FBB4}" type="presParOf" srcId="{14253727-13F0-4B0A-A38E-F85C71D1542B}" destId="{BDBD00F0-83EC-495D-9A5E-DDAC7ECE233E}" srcOrd="1" destOrd="0" presId="urn:microsoft.com/office/officeart/2018/2/layout/IconVerticalSolidList"/>
    <dgm:cxn modelId="{BE08E609-783A-4B11-91C4-7BDD0E269FC2}" type="presParOf" srcId="{14253727-13F0-4B0A-A38E-F85C71D1542B}" destId="{2B3F87AC-4878-4EC8-8EBD-0CC435A7CD47}" srcOrd="2" destOrd="0" presId="urn:microsoft.com/office/officeart/2018/2/layout/IconVerticalSolidList"/>
    <dgm:cxn modelId="{48AB7D82-F8B8-47D2-805A-226364B2AF4A}" type="presParOf" srcId="{14253727-13F0-4B0A-A38E-F85C71D1542B}" destId="{86F54D1B-90B2-4AFB-B371-18CBD78D64D3}" srcOrd="3" destOrd="0" presId="urn:microsoft.com/office/officeart/2018/2/layout/IconVerticalSolidList"/>
    <dgm:cxn modelId="{E9BF17F6-FFF9-4F0E-AD0F-C41E888C24EA}" type="presParOf" srcId="{037930C7-21D6-4381-B3C6-93B0DB6FEC53}" destId="{88888660-6361-491B-AF7C-CF6A2C33F8A3}" srcOrd="9" destOrd="0" presId="urn:microsoft.com/office/officeart/2018/2/layout/IconVerticalSolidList"/>
    <dgm:cxn modelId="{9548F1A7-2FFD-43E4-8858-26A4C828CE5A}" type="presParOf" srcId="{037930C7-21D6-4381-B3C6-93B0DB6FEC53}" destId="{CE658EA3-DFA4-45A5-B242-5660592B076B}" srcOrd="10" destOrd="0" presId="urn:microsoft.com/office/officeart/2018/2/layout/IconVerticalSolidList"/>
    <dgm:cxn modelId="{8399C07F-01DF-45E7-A756-14151C4338B4}" type="presParOf" srcId="{CE658EA3-DFA4-45A5-B242-5660592B076B}" destId="{A0702CF7-F898-497D-B60B-198A17703CFB}" srcOrd="0" destOrd="0" presId="urn:microsoft.com/office/officeart/2018/2/layout/IconVerticalSolidList"/>
    <dgm:cxn modelId="{EDD60C6B-9E98-46E0-B8E5-551B6AD570E7}" type="presParOf" srcId="{CE658EA3-DFA4-45A5-B242-5660592B076B}" destId="{6A84834F-EC4C-45A7-873F-8F4899426A1A}" srcOrd="1" destOrd="0" presId="urn:microsoft.com/office/officeart/2018/2/layout/IconVerticalSolidList"/>
    <dgm:cxn modelId="{69DC83D9-26F5-4BCD-B0C2-3CA3DBA36183}" type="presParOf" srcId="{CE658EA3-DFA4-45A5-B242-5660592B076B}" destId="{AD8D0449-AB1D-4215-B601-7AEEDDB48414}" srcOrd="2" destOrd="0" presId="urn:microsoft.com/office/officeart/2018/2/layout/IconVerticalSolidList"/>
    <dgm:cxn modelId="{7E6F1442-E089-410D-AC5C-AE95EAED50AB}" type="presParOf" srcId="{CE658EA3-DFA4-45A5-B242-5660592B076B}" destId="{E4039ABB-3E29-4158-A22D-2EB2679874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553B2F-EB59-478F-A918-FBEDF001C1B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7B6E326-C920-4DC7-A777-189565367515}">
      <dgm:prSet/>
      <dgm:spPr/>
      <dgm:t>
        <a:bodyPr/>
        <a:lstStyle/>
        <a:p>
          <a:r>
            <a:rPr lang="en-US" dirty="0">
              <a:latin typeface="Cailbri"/>
            </a:rPr>
            <a:t>Grants awarded cannot exceed 70% of total project cost</a:t>
          </a:r>
        </a:p>
      </dgm:t>
    </dgm:pt>
    <dgm:pt modelId="{4F775E76-5C89-4800-AB19-5194D40665FF}" type="parTrans" cxnId="{EE5CE356-5783-4321-A026-D37ED7E5A594}">
      <dgm:prSet/>
      <dgm:spPr/>
      <dgm:t>
        <a:bodyPr/>
        <a:lstStyle/>
        <a:p>
          <a:endParaRPr lang="en-US"/>
        </a:p>
      </dgm:t>
    </dgm:pt>
    <dgm:pt modelId="{4DBD75D6-6745-43E7-860A-C219284F9130}" type="sibTrans" cxnId="{EE5CE356-5783-4321-A026-D37ED7E5A594}">
      <dgm:prSet/>
      <dgm:spPr/>
      <dgm:t>
        <a:bodyPr/>
        <a:lstStyle/>
        <a:p>
          <a:endParaRPr lang="en-US"/>
        </a:p>
      </dgm:t>
    </dgm:pt>
    <dgm:pt modelId="{40D3CDC4-5057-45FA-B682-12FCDFADDB6B}">
      <dgm:prSet/>
      <dgm:spPr/>
      <dgm:t>
        <a:bodyPr/>
        <a:lstStyle/>
        <a:p>
          <a:r>
            <a:rPr lang="en-US" dirty="0">
              <a:latin typeface="Cailbri"/>
            </a:rPr>
            <a:t>EXCEPTION: Waiver available for grants made to Tribal governments and Native entities</a:t>
          </a:r>
        </a:p>
      </dgm:t>
    </dgm:pt>
    <dgm:pt modelId="{F921F547-16E1-4F95-BE4C-33F73E0BC162}" type="parTrans" cxnId="{B86CD146-A985-4C18-9C11-8F89324EA086}">
      <dgm:prSet/>
      <dgm:spPr/>
      <dgm:t>
        <a:bodyPr/>
        <a:lstStyle/>
        <a:p>
          <a:endParaRPr lang="en-US"/>
        </a:p>
      </dgm:t>
    </dgm:pt>
    <dgm:pt modelId="{4484E8DD-C744-4D9E-80B0-B5F167791FBD}" type="sibTrans" cxnId="{B86CD146-A985-4C18-9C11-8F89324EA086}">
      <dgm:prSet/>
      <dgm:spPr/>
      <dgm:t>
        <a:bodyPr/>
        <a:lstStyle/>
        <a:p>
          <a:endParaRPr lang="en-US"/>
        </a:p>
      </dgm:t>
    </dgm:pt>
    <dgm:pt modelId="{9C8CDDAA-47AE-4BD4-9103-2825D538CF1D}">
      <dgm:prSet/>
      <dgm:spPr/>
      <dgm:t>
        <a:bodyPr/>
        <a:lstStyle/>
        <a:p>
          <a:r>
            <a:rPr lang="en-US" dirty="0">
              <a:latin typeface="Cailbri"/>
            </a:rPr>
            <a:t>Matching funds may be in the form of cash or non-cash donations of property, goods, or services (in-kind contributions) under certain conditions and meeting certain criteria (2 CFR 200.306)	</a:t>
          </a:r>
          <a:r>
            <a:rPr lang="en-US" dirty="0"/>
            <a:t>	</a:t>
          </a:r>
        </a:p>
      </dgm:t>
    </dgm:pt>
    <dgm:pt modelId="{DF474A95-600E-4448-B58D-EB66ABD768F0}" type="parTrans" cxnId="{50DF3DD3-E814-4C86-9E99-66C2F6415009}">
      <dgm:prSet/>
      <dgm:spPr/>
      <dgm:t>
        <a:bodyPr/>
        <a:lstStyle/>
        <a:p>
          <a:endParaRPr lang="en-US"/>
        </a:p>
      </dgm:t>
    </dgm:pt>
    <dgm:pt modelId="{08B237B9-62D2-4F52-AF83-0A32FA2D9C45}" type="sibTrans" cxnId="{50DF3DD3-E814-4C86-9E99-66C2F6415009}">
      <dgm:prSet/>
      <dgm:spPr/>
      <dgm:t>
        <a:bodyPr/>
        <a:lstStyle/>
        <a:p>
          <a:endParaRPr lang="en-US"/>
        </a:p>
      </dgm:t>
    </dgm:pt>
    <dgm:pt modelId="{33068EC4-277D-481E-9DF8-0279C88EACBF}" type="pres">
      <dgm:prSet presAssocID="{45553B2F-EB59-478F-A918-FBEDF001C1B0}" presName="vert0" presStyleCnt="0">
        <dgm:presLayoutVars>
          <dgm:dir/>
          <dgm:animOne val="branch"/>
          <dgm:animLvl val="lvl"/>
        </dgm:presLayoutVars>
      </dgm:prSet>
      <dgm:spPr/>
    </dgm:pt>
    <dgm:pt modelId="{BA083DEA-4557-499F-A031-6EC159BAACAD}" type="pres">
      <dgm:prSet presAssocID="{E7B6E326-C920-4DC7-A777-189565367515}" presName="thickLine" presStyleLbl="alignNode1" presStyleIdx="0" presStyleCnt="3"/>
      <dgm:spPr/>
    </dgm:pt>
    <dgm:pt modelId="{155EF0CA-013E-44B1-874E-1CBB6768A8D2}" type="pres">
      <dgm:prSet presAssocID="{E7B6E326-C920-4DC7-A777-189565367515}" presName="horz1" presStyleCnt="0"/>
      <dgm:spPr/>
    </dgm:pt>
    <dgm:pt modelId="{3A92C846-5E6F-499D-BD2F-A9B699C24EF2}" type="pres">
      <dgm:prSet presAssocID="{E7B6E326-C920-4DC7-A777-189565367515}" presName="tx1" presStyleLbl="revTx" presStyleIdx="0" presStyleCnt="3"/>
      <dgm:spPr/>
    </dgm:pt>
    <dgm:pt modelId="{672B0380-28FD-44A5-A521-9F0A743E4C8D}" type="pres">
      <dgm:prSet presAssocID="{E7B6E326-C920-4DC7-A777-189565367515}" presName="vert1" presStyleCnt="0"/>
      <dgm:spPr/>
    </dgm:pt>
    <dgm:pt modelId="{ECB89915-4821-44B0-B77D-1F812D0A5C76}" type="pres">
      <dgm:prSet presAssocID="{40D3CDC4-5057-45FA-B682-12FCDFADDB6B}" presName="thickLine" presStyleLbl="alignNode1" presStyleIdx="1" presStyleCnt="3"/>
      <dgm:spPr/>
    </dgm:pt>
    <dgm:pt modelId="{1DCC8A97-ECC8-40D0-B0F2-27EC1B3CBD67}" type="pres">
      <dgm:prSet presAssocID="{40D3CDC4-5057-45FA-B682-12FCDFADDB6B}" presName="horz1" presStyleCnt="0"/>
      <dgm:spPr/>
    </dgm:pt>
    <dgm:pt modelId="{41C7D1DF-57E6-4FA4-810F-E82B628664D4}" type="pres">
      <dgm:prSet presAssocID="{40D3CDC4-5057-45FA-B682-12FCDFADDB6B}" presName="tx1" presStyleLbl="revTx" presStyleIdx="1" presStyleCnt="3"/>
      <dgm:spPr/>
    </dgm:pt>
    <dgm:pt modelId="{EF8DF9E2-6B87-4D4C-9BCC-39ED5BA5A959}" type="pres">
      <dgm:prSet presAssocID="{40D3CDC4-5057-45FA-B682-12FCDFADDB6B}" presName="vert1" presStyleCnt="0"/>
      <dgm:spPr/>
    </dgm:pt>
    <dgm:pt modelId="{32ACEF9F-029F-4693-B579-D98AF8B37C5D}" type="pres">
      <dgm:prSet presAssocID="{9C8CDDAA-47AE-4BD4-9103-2825D538CF1D}" presName="thickLine" presStyleLbl="alignNode1" presStyleIdx="2" presStyleCnt="3"/>
      <dgm:spPr/>
    </dgm:pt>
    <dgm:pt modelId="{D0FD9D0D-7351-4621-8E47-FC32FF01A20D}" type="pres">
      <dgm:prSet presAssocID="{9C8CDDAA-47AE-4BD4-9103-2825D538CF1D}" presName="horz1" presStyleCnt="0"/>
      <dgm:spPr/>
    </dgm:pt>
    <dgm:pt modelId="{F44C7304-D8A3-426F-8E7E-53C992CC3949}" type="pres">
      <dgm:prSet presAssocID="{9C8CDDAA-47AE-4BD4-9103-2825D538CF1D}" presName="tx1" presStyleLbl="revTx" presStyleIdx="2" presStyleCnt="3"/>
      <dgm:spPr/>
    </dgm:pt>
    <dgm:pt modelId="{9403B45B-E8C6-4B65-A6B6-6DA0B3CCC53F}" type="pres">
      <dgm:prSet presAssocID="{9C8CDDAA-47AE-4BD4-9103-2825D538CF1D}" presName="vert1" presStyleCnt="0"/>
      <dgm:spPr/>
    </dgm:pt>
  </dgm:ptLst>
  <dgm:cxnLst>
    <dgm:cxn modelId="{7972050C-632B-445C-8D4F-1163889D2F00}" type="presOf" srcId="{E7B6E326-C920-4DC7-A777-189565367515}" destId="{3A92C846-5E6F-499D-BD2F-A9B699C24EF2}" srcOrd="0" destOrd="0" presId="urn:microsoft.com/office/officeart/2008/layout/LinedList"/>
    <dgm:cxn modelId="{B86CD146-A985-4C18-9C11-8F89324EA086}" srcId="{45553B2F-EB59-478F-A918-FBEDF001C1B0}" destId="{40D3CDC4-5057-45FA-B682-12FCDFADDB6B}" srcOrd="1" destOrd="0" parTransId="{F921F547-16E1-4F95-BE4C-33F73E0BC162}" sibTransId="{4484E8DD-C744-4D9E-80B0-B5F167791FBD}"/>
    <dgm:cxn modelId="{090D2654-AED2-4BA7-9A56-E6601C7B28A8}" type="presOf" srcId="{9C8CDDAA-47AE-4BD4-9103-2825D538CF1D}" destId="{F44C7304-D8A3-426F-8E7E-53C992CC3949}" srcOrd="0" destOrd="0" presId="urn:microsoft.com/office/officeart/2008/layout/LinedList"/>
    <dgm:cxn modelId="{EE5CE356-5783-4321-A026-D37ED7E5A594}" srcId="{45553B2F-EB59-478F-A918-FBEDF001C1B0}" destId="{E7B6E326-C920-4DC7-A777-189565367515}" srcOrd="0" destOrd="0" parTransId="{4F775E76-5C89-4800-AB19-5194D40665FF}" sibTransId="{4DBD75D6-6745-43E7-860A-C219284F9130}"/>
    <dgm:cxn modelId="{344CAF9E-CEE6-4CD3-8798-0099581DC5D5}" type="presOf" srcId="{45553B2F-EB59-478F-A918-FBEDF001C1B0}" destId="{33068EC4-277D-481E-9DF8-0279C88EACBF}" srcOrd="0" destOrd="0" presId="urn:microsoft.com/office/officeart/2008/layout/LinedList"/>
    <dgm:cxn modelId="{C06EC6B2-BA3D-491F-AF5D-2AF81252E6AB}" type="presOf" srcId="{40D3CDC4-5057-45FA-B682-12FCDFADDB6B}" destId="{41C7D1DF-57E6-4FA4-810F-E82B628664D4}" srcOrd="0" destOrd="0" presId="urn:microsoft.com/office/officeart/2008/layout/LinedList"/>
    <dgm:cxn modelId="{50DF3DD3-E814-4C86-9E99-66C2F6415009}" srcId="{45553B2F-EB59-478F-A918-FBEDF001C1B0}" destId="{9C8CDDAA-47AE-4BD4-9103-2825D538CF1D}" srcOrd="2" destOrd="0" parTransId="{DF474A95-600E-4448-B58D-EB66ABD768F0}" sibTransId="{08B237B9-62D2-4F52-AF83-0A32FA2D9C45}"/>
    <dgm:cxn modelId="{30E3222A-10D5-422B-AB95-74B3D9B7781D}" type="presParOf" srcId="{33068EC4-277D-481E-9DF8-0279C88EACBF}" destId="{BA083DEA-4557-499F-A031-6EC159BAACAD}" srcOrd="0" destOrd="0" presId="urn:microsoft.com/office/officeart/2008/layout/LinedList"/>
    <dgm:cxn modelId="{11488F39-5AA2-4A41-A3E6-3FA6206B2693}" type="presParOf" srcId="{33068EC4-277D-481E-9DF8-0279C88EACBF}" destId="{155EF0CA-013E-44B1-874E-1CBB6768A8D2}" srcOrd="1" destOrd="0" presId="urn:microsoft.com/office/officeart/2008/layout/LinedList"/>
    <dgm:cxn modelId="{2166BCDC-3F70-45D4-B9ED-681C8CA51A2A}" type="presParOf" srcId="{155EF0CA-013E-44B1-874E-1CBB6768A8D2}" destId="{3A92C846-5E6F-499D-BD2F-A9B699C24EF2}" srcOrd="0" destOrd="0" presId="urn:microsoft.com/office/officeart/2008/layout/LinedList"/>
    <dgm:cxn modelId="{E034DB6F-85BC-4293-8BE7-716B434A4100}" type="presParOf" srcId="{155EF0CA-013E-44B1-874E-1CBB6768A8D2}" destId="{672B0380-28FD-44A5-A521-9F0A743E4C8D}" srcOrd="1" destOrd="0" presId="urn:microsoft.com/office/officeart/2008/layout/LinedList"/>
    <dgm:cxn modelId="{6809A0C6-8D39-4107-B187-E57708F34D24}" type="presParOf" srcId="{33068EC4-277D-481E-9DF8-0279C88EACBF}" destId="{ECB89915-4821-44B0-B77D-1F812D0A5C76}" srcOrd="2" destOrd="0" presId="urn:microsoft.com/office/officeart/2008/layout/LinedList"/>
    <dgm:cxn modelId="{DEC05D9C-A02F-4236-85A1-9E90659FCE40}" type="presParOf" srcId="{33068EC4-277D-481E-9DF8-0279C88EACBF}" destId="{1DCC8A97-ECC8-40D0-B0F2-27EC1B3CBD67}" srcOrd="3" destOrd="0" presId="urn:microsoft.com/office/officeart/2008/layout/LinedList"/>
    <dgm:cxn modelId="{B84A6B2F-7227-422E-BC85-F11D35AA11AD}" type="presParOf" srcId="{1DCC8A97-ECC8-40D0-B0F2-27EC1B3CBD67}" destId="{41C7D1DF-57E6-4FA4-810F-E82B628664D4}" srcOrd="0" destOrd="0" presId="urn:microsoft.com/office/officeart/2008/layout/LinedList"/>
    <dgm:cxn modelId="{CDE9B294-959A-47CB-B296-5F6E4BD0B9D2}" type="presParOf" srcId="{1DCC8A97-ECC8-40D0-B0F2-27EC1B3CBD67}" destId="{EF8DF9E2-6B87-4D4C-9BCC-39ED5BA5A959}" srcOrd="1" destOrd="0" presId="urn:microsoft.com/office/officeart/2008/layout/LinedList"/>
    <dgm:cxn modelId="{4C70CD10-0AAB-402E-8D59-29AFCF8B8DCB}" type="presParOf" srcId="{33068EC4-277D-481E-9DF8-0279C88EACBF}" destId="{32ACEF9F-029F-4693-B579-D98AF8B37C5D}" srcOrd="4" destOrd="0" presId="urn:microsoft.com/office/officeart/2008/layout/LinedList"/>
    <dgm:cxn modelId="{F55D1EA5-14B5-4547-BF1A-3234F510C545}" type="presParOf" srcId="{33068EC4-277D-481E-9DF8-0279C88EACBF}" destId="{D0FD9D0D-7351-4621-8E47-FC32FF01A20D}" srcOrd="5" destOrd="0" presId="urn:microsoft.com/office/officeart/2008/layout/LinedList"/>
    <dgm:cxn modelId="{6D5B49E2-EDC4-48F6-9D3D-C62578732090}" type="presParOf" srcId="{D0FD9D0D-7351-4621-8E47-FC32FF01A20D}" destId="{F44C7304-D8A3-426F-8E7E-53C992CC3949}" srcOrd="0" destOrd="0" presId="urn:microsoft.com/office/officeart/2008/layout/LinedList"/>
    <dgm:cxn modelId="{3FC6964D-091E-4B3C-9DC4-5CC9A83EA5D9}" type="presParOf" srcId="{D0FD9D0D-7351-4621-8E47-FC32FF01A20D}" destId="{9403B45B-E8C6-4B65-A6B6-6DA0B3CCC53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647D61-7FCF-4FCB-864C-7E2E507379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9F5FFE-DF38-4A23-999A-6D3CC776348F}">
      <dgm:prSet/>
      <dgm:spPr/>
      <dgm:t>
        <a:bodyPr/>
        <a:lstStyle/>
        <a:p>
          <a:r>
            <a:rPr lang="en-US" dirty="0">
              <a:latin typeface="Cailbri"/>
            </a:rPr>
            <a:t>REQUIRED DEMONSTRATIONS:</a:t>
          </a:r>
        </a:p>
      </dgm:t>
    </dgm:pt>
    <dgm:pt modelId="{538FF11F-E7D9-49C8-A45A-90EDDD7EDCAE}" type="parTrans" cxnId="{179EB01A-0E46-4E2C-93EB-097A704B86CA}">
      <dgm:prSet/>
      <dgm:spPr/>
      <dgm:t>
        <a:bodyPr/>
        <a:lstStyle/>
        <a:p>
          <a:endParaRPr lang="en-US"/>
        </a:p>
      </dgm:t>
    </dgm:pt>
    <dgm:pt modelId="{A22ABF43-D337-4D45-BEA4-070CC646D1CB}" type="sibTrans" cxnId="{179EB01A-0E46-4E2C-93EB-097A704B86CA}">
      <dgm:prSet/>
      <dgm:spPr/>
      <dgm:t>
        <a:bodyPr/>
        <a:lstStyle/>
        <a:p>
          <a:endParaRPr lang="en-US"/>
        </a:p>
      </dgm:t>
    </dgm:pt>
    <dgm:pt modelId="{279CC489-60C9-4449-8317-D8C77676F3D9}">
      <dgm:prSet/>
      <dgm:spPr/>
      <dgm:t>
        <a:bodyPr/>
        <a:lstStyle/>
        <a:p>
          <a:r>
            <a:rPr lang="en-US" dirty="0">
              <a:latin typeface="Cailbri"/>
            </a:rPr>
            <a:t> An Eligible entity must demonstrate to Assistant Secretary that it has completed buildout of:</a:t>
          </a:r>
        </a:p>
      </dgm:t>
    </dgm:pt>
    <dgm:pt modelId="{13862BCA-E1DE-46DB-B0A6-EB6971000273}" type="parTrans" cxnId="{57CF8990-1775-4FBD-867F-5CBB32175664}">
      <dgm:prSet/>
      <dgm:spPr/>
      <dgm:t>
        <a:bodyPr/>
        <a:lstStyle/>
        <a:p>
          <a:endParaRPr lang="en-US"/>
        </a:p>
      </dgm:t>
    </dgm:pt>
    <dgm:pt modelId="{DE5AA1F2-EA86-4F52-BC3E-DDE11C00C27D}" type="sibTrans" cxnId="{57CF8990-1775-4FBD-867F-5CBB32175664}">
      <dgm:prSet/>
      <dgm:spPr/>
      <dgm:t>
        <a:bodyPr/>
        <a:lstStyle/>
        <a:p>
          <a:endParaRPr lang="en-US"/>
        </a:p>
      </dgm:t>
    </dgm:pt>
    <dgm:pt modelId="{94BE5A05-10F2-45F0-871E-5AF876963801}">
      <dgm:prSet/>
      <dgm:spPr/>
      <dgm:t>
        <a:bodyPr/>
        <a:lstStyle/>
        <a:p>
          <a:pPr>
            <a:buFont typeface="Courier New" panose="02070309020205020404" pitchFamily="49" charset="0"/>
            <a:buChar char="o"/>
          </a:pPr>
          <a:r>
            <a:rPr lang="en-US" dirty="0">
              <a:latin typeface="Cailbri"/>
            </a:rPr>
            <a:t> 60 percent by end of third year;</a:t>
          </a:r>
        </a:p>
      </dgm:t>
    </dgm:pt>
    <dgm:pt modelId="{CDA125FE-7DA9-4D40-ACEF-80F3AEB4F77B}" type="parTrans" cxnId="{649E3951-8961-4360-9EFA-4E528689CF3A}">
      <dgm:prSet/>
      <dgm:spPr/>
      <dgm:t>
        <a:bodyPr/>
        <a:lstStyle/>
        <a:p>
          <a:endParaRPr lang="en-US"/>
        </a:p>
      </dgm:t>
    </dgm:pt>
    <dgm:pt modelId="{5FAE4400-9CBF-42D6-A2CE-291ADCED126D}" type="sibTrans" cxnId="{649E3951-8961-4360-9EFA-4E528689CF3A}">
      <dgm:prSet/>
      <dgm:spPr/>
      <dgm:t>
        <a:bodyPr/>
        <a:lstStyle/>
        <a:p>
          <a:endParaRPr lang="en-US"/>
        </a:p>
      </dgm:t>
    </dgm:pt>
    <dgm:pt modelId="{91E0D2BB-DB20-40E4-9325-AAB530B39DEA}">
      <dgm:prSet/>
      <dgm:spPr/>
      <dgm:t>
        <a:bodyPr/>
        <a:lstStyle/>
        <a:p>
          <a:pPr>
            <a:buFont typeface="Courier New" panose="02070309020205020404" pitchFamily="49" charset="0"/>
            <a:buChar char="o"/>
          </a:pPr>
          <a:r>
            <a:rPr lang="en-US" dirty="0">
              <a:latin typeface="Cailbri"/>
            </a:rPr>
            <a:t> 80 percent by end of fourth year; and</a:t>
          </a:r>
        </a:p>
      </dgm:t>
    </dgm:pt>
    <dgm:pt modelId="{FC6FE662-29DD-4EAB-8EAD-B376F4ED2293}" type="parTrans" cxnId="{9C128032-CE97-45E9-9CD7-14F6FF59D1A9}">
      <dgm:prSet/>
      <dgm:spPr/>
      <dgm:t>
        <a:bodyPr/>
        <a:lstStyle/>
        <a:p>
          <a:endParaRPr lang="en-US"/>
        </a:p>
      </dgm:t>
    </dgm:pt>
    <dgm:pt modelId="{BA4113F4-1617-4D0D-9112-78C45D483A23}" type="sibTrans" cxnId="{9C128032-CE97-45E9-9CD7-14F6FF59D1A9}">
      <dgm:prSet/>
      <dgm:spPr/>
      <dgm:t>
        <a:bodyPr/>
        <a:lstStyle/>
        <a:p>
          <a:endParaRPr lang="en-US"/>
        </a:p>
      </dgm:t>
    </dgm:pt>
    <dgm:pt modelId="{FD8FB3DC-9F83-499F-8567-6DCC2523711F}">
      <dgm:prSet/>
      <dgm:spPr/>
      <dgm:t>
        <a:bodyPr/>
        <a:lstStyle/>
        <a:p>
          <a:pPr>
            <a:buFont typeface="Courier New" panose="02070309020205020404" pitchFamily="49" charset="0"/>
            <a:buChar char="o"/>
          </a:pPr>
          <a:r>
            <a:rPr lang="en-US" dirty="0">
              <a:latin typeface="Cailbri"/>
            </a:rPr>
            <a:t> 100 percent by end of fifth year</a:t>
          </a:r>
        </a:p>
      </dgm:t>
    </dgm:pt>
    <dgm:pt modelId="{F4B8610A-E973-49FB-B543-BD62EBE6B18E}" type="parTrans" cxnId="{6C307F49-B398-452E-8E5F-8DBDE33BCAC1}">
      <dgm:prSet/>
      <dgm:spPr/>
      <dgm:t>
        <a:bodyPr/>
        <a:lstStyle/>
        <a:p>
          <a:endParaRPr lang="en-US"/>
        </a:p>
      </dgm:t>
    </dgm:pt>
    <dgm:pt modelId="{2D0E98F0-2631-4146-B8BF-CB4297CBE4B1}" type="sibTrans" cxnId="{6C307F49-B398-452E-8E5F-8DBDE33BCAC1}">
      <dgm:prSet/>
      <dgm:spPr/>
      <dgm:t>
        <a:bodyPr/>
        <a:lstStyle/>
        <a:p>
          <a:endParaRPr lang="en-US"/>
        </a:p>
      </dgm:t>
    </dgm:pt>
    <dgm:pt modelId="{54FF8ABB-92B0-4F71-832D-DA95E7CEB8AC}">
      <dgm:prSet/>
      <dgm:spPr/>
      <dgm:t>
        <a:bodyPr/>
        <a:lstStyle/>
        <a:p>
          <a:r>
            <a:rPr lang="en-US" dirty="0">
              <a:latin typeface="Cailbri"/>
            </a:rPr>
            <a:t> Projects must be complete, lit, and operating no later than five years from date of funding availability to the eligible entity.</a:t>
          </a:r>
        </a:p>
      </dgm:t>
    </dgm:pt>
    <dgm:pt modelId="{4672D066-39C8-438D-B575-379664BC283B}" type="parTrans" cxnId="{3200E84B-20C9-44BE-A00D-B5770E9ECB0A}">
      <dgm:prSet/>
      <dgm:spPr/>
      <dgm:t>
        <a:bodyPr/>
        <a:lstStyle/>
        <a:p>
          <a:endParaRPr lang="en-US"/>
        </a:p>
      </dgm:t>
    </dgm:pt>
    <dgm:pt modelId="{7CA8FCB7-1545-41BF-BAE7-1BF48FDE54B8}" type="sibTrans" cxnId="{3200E84B-20C9-44BE-A00D-B5770E9ECB0A}">
      <dgm:prSet/>
      <dgm:spPr/>
      <dgm:t>
        <a:bodyPr/>
        <a:lstStyle/>
        <a:p>
          <a:endParaRPr lang="en-US"/>
        </a:p>
      </dgm:t>
    </dgm:pt>
    <dgm:pt modelId="{A0CE6A5E-5EDA-4143-8B83-B76DE3BD8A6C}">
      <dgm:prSet/>
      <dgm:spPr/>
      <dgm:t>
        <a:bodyPr/>
        <a:lstStyle/>
        <a:p>
          <a:pPr>
            <a:buFont typeface="Courier New" panose="02070309020205020404" pitchFamily="49" charset="0"/>
            <a:buChar char="o"/>
          </a:pPr>
          <a:r>
            <a:rPr lang="en-US" dirty="0">
              <a:latin typeface="Cailbri"/>
            </a:rPr>
            <a:t> 40 percent of project miles by end of second year after award date;</a:t>
          </a:r>
        </a:p>
      </dgm:t>
    </dgm:pt>
    <dgm:pt modelId="{C7604B80-DD58-4A00-A6A1-928A1DFACE47}" type="parTrans" cxnId="{49F9FE28-73EC-4A2A-9358-E0FB68570347}">
      <dgm:prSet/>
      <dgm:spPr/>
    </dgm:pt>
    <dgm:pt modelId="{1699BC35-EF84-4955-B6C3-FB03DA553533}" type="sibTrans" cxnId="{49F9FE28-73EC-4A2A-9358-E0FB68570347}">
      <dgm:prSet/>
      <dgm:spPr/>
    </dgm:pt>
    <dgm:pt modelId="{B8DCA7F2-54DC-4F18-BD4E-B12E92BD1431}">
      <dgm:prSet/>
      <dgm:spPr/>
      <dgm:t>
        <a:bodyPr/>
        <a:lstStyle/>
        <a:p>
          <a:pPr>
            <a:buFont typeface="Courier New" panose="02070309020205020404" pitchFamily="49" charset="0"/>
            <a:buNone/>
          </a:pPr>
          <a:endParaRPr lang="en-US" dirty="0">
            <a:latin typeface="Cailbri"/>
          </a:endParaRPr>
        </a:p>
      </dgm:t>
    </dgm:pt>
    <dgm:pt modelId="{F699B627-581E-4C98-A901-16CBF35E8CB5}" type="parTrans" cxnId="{3825DE8F-93B8-4F8F-8229-EEC33FA7CEDA}">
      <dgm:prSet/>
      <dgm:spPr/>
    </dgm:pt>
    <dgm:pt modelId="{9CA859ED-D660-4A41-A4E0-ED033BA4135E}" type="sibTrans" cxnId="{3825DE8F-93B8-4F8F-8229-EEC33FA7CEDA}">
      <dgm:prSet/>
      <dgm:spPr/>
    </dgm:pt>
    <dgm:pt modelId="{35885D61-9CB9-400D-B175-4585694B164E}" type="pres">
      <dgm:prSet presAssocID="{BB647D61-7FCF-4FCB-864C-7E2E507379AA}" presName="linear" presStyleCnt="0">
        <dgm:presLayoutVars>
          <dgm:animLvl val="lvl"/>
          <dgm:resizeHandles val="exact"/>
        </dgm:presLayoutVars>
      </dgm:prSet>
      <dgm:spPr/>
    </dgm:pt>
    <dgm:pt modelId="{6083D3D2-D7A2-45D3-B655-E2BB7101E62F}" type="pres">
      <dgm:prSet presAssocID="{0A9F5FFE-DF38-4A23-999A-6D3CC776348F}" presName="parentText" presStyleLbl="node1" presStyleIdx="0" presStyleCnt="1">
        <dgm:presLayoutVars>
          <dgm:chMax val="0"/>
          <dgm:bulletEnabled val="1"/>
        </dgm:presLayoutVars>
      </dgm:prSet>
      <dgm:spPr/>
    </dgm:pt>
    <dgm:pt modelId="{7A282BFC-FCD0-4E9F-8DE9-30DEF794D83D}" type="pres">
      <dgm:prSet presAssocID="{0A9F5FFE-DF38-4A23-999A-6D3CC776348F}" presName="childText" presStyleLbl="revTx" presStyleIdx="0" presStyleCnt="1">
        <dgm:presLayoutVars>
          <dgm:bulletEnabled val="1"/>
        </dgm:presLayoutVars>
      </dgm:prSet>
      <dgm:spPr/>
    </dgm:pt>
  </dgm:ptLst>
  <dgm:cxnLst>
    <dgm:cxn modelId="{179EB01A-0E46-4E2C-93EB-097A704B86CA}" srcId="{BB647D61-7FCF-4FCB-864C-7E2E507379AA}" destId="{0A9F5FFE-DF38-4A23-999A-6D3CC776348F}" srcOrd="0" destOrd="0" parTransId="{538FF11F-E7D9-49C8-A45A-90EDDD7EDCAE}" sibTransId="{A22ABF43-D337-4D45-BEA4-070CC646D1CB}"/>
    <dgm:cxn modelId="{49F9FE28-73EC-4A2A-9358-E0FB68570347}" srcId="{279CC489-60C9-4449-8317-D8C77676F3D9}" destId="{A0CE6A5E-5EDA-4143-8B83-B76DE3BD8A6C}" srcOrd="0" destOrd="0" parTransId="{C7604B80-DD58-4A00-A6A1-928A1DFACE47}" sibTransId="{1699BC35-EF84-4955-B6C3-FB03DA553533}"/>
    <dgm:cxn modelId="{9C128032-CE97-45E9-9CD7-14F6FF59D1A9}" srcId="{279CC489-60C9-4449-8317-D8C77676F3D9}" destId="{91E0D2BB-DB20-40E4-9325-AAB530B39DEA}" srcOrd="2" destOrd="0" parTransId="{FC6FE662-29DD-4EAB-8EAD-B376F4ED2293}" sibTransId="{BA4113F4-1617-4D0D-9112-78C45D483A23}"/>
    <dgm:cxn modelId="{3A66F55C-1917-4B2D-99C0-547C25CFA59C}" type="presOf" srcId="{B8DCA7F2-54DC-4F18-BD4E-B12E92BD1431}" destId="{7A282BFC-FCD0-4E9F-8DE9-30DEF794D83D}" srcOrd="0" destOrd="5" presId="urn:microsoft.com/office/officeart/2005/8/layout/vList2"/>
    <dgm:cxn modelId="{6C307F49-B398-452E-8E5F-8DBDE33BCAC1}" srcId="{279CC489-60C9-4449-8317-D8C77676F3D9}" destId="{FD8FB3DC-9F83-499F-8567-6DCC2523711F}" srcOrd="3" destOrd="0" parTransId="{F4B8610A-E973-49FB-B543-BD62EBE6B18E}" sibTransId="{2D0E98F0-2631-4146-B8BF-CB4297CBE4B1}"/>
    <dgm:cxn modelId="{3200E84B-20C9-44BE-A00D-B5770E9ECB0A}" srcId="{0A9F5FFE-DF38-4A23-999A-6D3CC776348F}" destId="{54FF8ABB-92B0-4F71-832D-DA95E7CEB8AC}" srcOrd="2" destOrd="0" parTransId="{4672D066-39C8-438D-B575-379664BC283B}" sibTransId="{7CA8FCB7-1545-41BF-BAE7-1BF48FDE54B8}"/>
    <dgm:cxn modelId="{649E3951-8961-4360-9EFA-4E528689CF3A}" srcId="{279CC489-60C9-4449-8317-D8C77676F3D9}" destId="{94BE5A05-10F2-45F0-871E-5AF876963801}" srcOrd="1" destOrd="0" parTransId="{CDA125FE-7DA9-4D40-ACEF-80F3AEB4F77B}" sibTransId="{5FAE4400-9CBF-42D6-A2CE-291ADCED126D}"/>
    <dgm:cxn modelId="{D561A971-D06A-4E84-998C-39A96876A3C4}" type="presOf" srcId="{94BE5A05-10F2-45F0-871E-5AF876963801}" destId="{7A282BFC-FCD0-4E9F-8DE9-30DEF794D83D}" srcOrd="0" destOrd="2" presId="urn:microsoft.com/office/officeart/2005/8/layout/vList2"/>
    <dgm:cxn modelId="{E167065A-8160-4D6F-9117-E106A269E6EA}" type="presOf" srcId="{54FF8ABB-92B0-4F71-832D-DA95E7CEB8AC}" destId="{7A282BFC-FCD0-4E9F-8DE9-30DEF794D83D}" srcOrd="0" destOrd="6" presId="urn:microsoft.com/office/officeart/2005/8/layout/vList2"/>
    <dgm:cxn modelId="{7B35E581-74B1-4D22-98F9-20BA75DC16B0}" type="presOf" srcId="{91E0D2BB-DB20-40E4-9325-AAB530B39DEA}" destId="{7A282BFC-FCD0-4E9F-8DE9-30DEF794D83D}" srcOrd="0" destOrd="3" presId="urn:microsoft.com/office/officeart/2005/8/layout/vList2"/>
    <dgm:cxn modelId="{03FCA682-82C6-4CC2-BEF6-E3D209931D96}" type="presOf" srcId="{279CC489-60C9-4449-8317-D8C77676F3D9}" destId="{7A282BFC-FCD0-4E9F-8DE9-30DEF794D83D}" srcOrd="0" destOrd="0" presId="urn:microsoft.com/office/officeart/2005/8/layout/vList2"/>
    <dgm:cxn modelId="{3825DE8F-93B8-4F8F-8229-EEC33FA7CEDA}" srcId="{0A9F5FFE-DF38-4A23-999A-6D3CC776348F}" destId="{B8DCA7F2-54DC-4F18-BD4E-B12E92BD1431}" srcOrd="1" destOrd="0" parTransId="{F699B627-581E-4C98-A901-16CBF35E8CB5}" sibTransId="{9CA859ED-D660-4A41-A4E0-ED033BA4135E}"/>
    <dgm:cxn modelId="{A7E92790-3A10-45C6-B3F5-31145C82A9E6}" type="presOf" srcId="{BB647D61-7FCF-4FCB-864C-7E2E507379AA}" destId="{35885D61-9CB9-400D-B175-4585694B164E}" srcOrd="0" destOrd="0" presId="urn:microsoft.com/office/officeart/2005/8/layout/vList2"/>
    <dgm:cxn modelId="{57CF8990-1775-4FBD-867F-5CBB32175664}" srcId="{0A9F5FFE-DF38-4A23-999A-6D3CC776348F}" destId="{279CC489-60C9-4449-8317-D8C77676F3D9}" srcOrd="0" destOrd="0" parTransId="{13862BCA-E1DE-46DB-B0A6-EB6971000273}" sibTransId="{DE5AA1F2-EA86-4F52-BC3E-DDE11C00C27D}"/>
    <dgm:cxn modelId="{F8A5E7C4-A04E-440A-A67E-E640BA01FA5F}" type="presOf" srcId="{FD8FB3DC-9F83-499F-8567-6DCC2523711F}" destId="{7A282BFC-FCD0-4E9F-8DE9-30DEF794D83D}" srcOrd="0" destOrd="4" presId="urn:microsoft.com/office/officeart/2005/8/layout/vList2"/>
    <dgm:cxn modelId="{E5A40BCB-8C4A-4FEC-BE7E-664F88A50079}" type="presOf" srcId="{A0CE6A5E-5EDA-4143-8B83-B76DE3BD8A6C}" destId="{7A282BFC-FCD0-4E9F-8DE9-30DEF794D83D}" srcOrd="0" destOrd="1" presId="urn:microsoft.com/office/officeart/2005/8/layout/vList2"/>
    <dgm:cxn modelId="{F30B22E6-405E-4687-A707-9DD18EACC4A0}" type="presOf" srcId="{0A9F5FFE-DF38-4A23-999A-6D3CC776348F}" destId="{6083D3D2-D7A2-45D3-B655-E2BB7101E62F}" srcOrd="0" destOrd="0" presId="urn:microsoft.com/office/officeart/2005/8/layout/vList2"/>
    <dgm:cxn modelId="{16DF6227-7ECD-4452-930A-31A15EDADC70}" type="presParOf" srcId="{35885D61-9CB9-400D-B175-4585694B164E}" destId="{6083D3D2-D7A2-45D3-B655-E2BB7101E62F}" srcOrd="0" destOrd="0" presId="urn:microsoft.com/office/officeart/2005/8/layout/vList2"/>
    <dgm:cxn modelId="{8737A53F-1DBB-4869-902B-55326092BD58}" type="presParOf" srcId="{35885D61-9CB9-400D-B175-4585694B164E}" destId="{7A282BFC-FCD0-4E9F-8DE9-30DEF794D83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0718D0-1CEE-4C8B-B4D3-AE4C778C5033}"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n-US"/>
        </a:p>
      </dgm:t>
    </dgm:pt>
    <dgm:pt modelId="{96715EC3-38E5-4617-A6AA-B9CEAE76F749}">
      <dgm:prSet/>
      <dgm:spPr/>
      <dgm:t>
        <a:bodyPr/>
        <a:lstStyle/>
        <a:p>
          <a:r>
            <a:rPr lang="en-US" b="1" dirty="0">
              <a:latin typeface="Cailbri"/>
            </a:rPr>
            <a:t>Attachment A - Cover Sheet </a:t>
          </a:r>
          <a:r>
            <a:rPr lang="en-US" dirty="0">
              <a:latin typeface="Cailbri"/>
            </a:rPr>
            <a:t>(Organization identifying information, contacts, Federal Tax ID number, signature of authorized representative)</a:t>
          </a:r>
        </a:p>
      </dgm:t>
    </dgm:pt>
    <dgm:pt modelId="{BB55EA13-7CDA-47ED-97DF-28AA9BC7C132}" type="parTrans" cxnId="{EE5B05D2-D533-4BC8-A35B-CCEC83565FA0}">
      <dgm:prSet/>
      <dgm:spPr/>
      <dgm:t>
        <a:bodyPr/>
        <a:lstStyle/>
        <a:p>
          <a:endParaRPr lang="en-US"/>
        </a:p>
      </dgm:t>
    </dgm:pt>
    <dgm:pt modelId="{2EF74E1E-BE4B-45E5-A24F-78D70FE4DFC2}" type="sibTrans" cxnId="{EE5B05D2-D533-4BC8-A35B-CCEC83565FA0}">
      <dgm:prSet/>
      <dgm:spPr/>
      <dgm:t>
        <a:bodyPr/>
        <a:lstStyle/>
        <a:p>
          <a:endParaRPr lang="en-US"/>
        </a:p>
      </dgm:t>
    </dgm:pt>
    <dgm:pt modelId="{588A7A25-7D86-4DF5-8DB6-1050238FFB3E}">
      <dgm:prSet/>
      <dgm:spPr/>
      <dgm:t>
        <a:bodyPr/>
        <a:lstStyle/>
        <a:p>
          <a:r>
            <a:rPr lang="en-US" b="1" dirty="0">
              <a:latin typeface="Cailbri"/>
            </a:rPr>
            <a:t>Attachment B – Provider and ISP Response Specification</a:t>
          </a:r>
          <a:endParaRPr lang="en-US" dirty="0">
            <a:latin typeface="Cailbri"/>
          </a:endParaRPr>
        </a:p>
      </dgm:t>
    </dgm:pt>
    <dgm:pt modelId="{EE2125AF-3F38-48AD-8202-4E147179D411}" type="parTrans" cxnId="{95A5B721-3679-4660-8BED-4D981ACF51FF}">
      <dgm:prSet/>
      <dgm:spPr/>
      <dgm:t>
        <a:bodyPr/>
        <a:lstStyle/>
        <a:p>
          <a:endParaRPr lang="en-US"/>
        </a:p>
      </dgm:t>
    </dgm:pt>
    <dgm:pt modelId="{3EB86A8A-DF05-4A9A-BD94-972AB669DF1F}" type="sibTrans" cxnId="{95A5B721-3679-4660-8BED-4D981ACF51FF}">
      <dgm:prSet/>
      <dgm:spPr/>
      <dgm:t>
        <a:bodyPr/>
        <a:lstStyle/>
        <a:p>
          <a:endParaRPr lang="en-US"/>
        </a:p>
      </dgm:t>
    </dgm:pt>
    <dgm:pt modelId="{0FE7D66E-A40F-415F-B46E-E90F1782015C}">
      <dgm:prSet custT="1"/>
      <dgm:spPr/>
      <dgm:t>
        <a:bodyPr/>
        <a:lstStyle/>
        <a:p>
          <a:r>
            <a:rPr lang="en-US" sz="2800" dirty="0">
              <a:latin typeface="Cailbri"/>
            </a:rPr>
            <a:t>Description of how provider meets NTIA Grant Program Requirements</a:t>
          </a:r>
        </a:p>
      </dgm:t>
    </dgm:pt>
    <dgm:pt modelId="{2C9B05DA-D1D6-4249-9D7F-3CA5930B9D9E}" type="parTrans" cxnId="{70F2081D-9500-4B0B-B92C-1F75A59231BC}">
      <dgm:prSet/>
      <dgm:spPr/>
      <dgm:t>
        <a:bodyPr/>
        <a:lstStyle/>
        <a:p>
          <a:endParaRPr lang="en-US"/>
        </a:p>
      </dgm:t>
    </dgm:pt>
    <dgm:pt modelId="{99352B00-C46A-4449-BA72-40767C164449}" type="sibTrans" cxnId="{70F2081D-9500-4B0B-B92C-1F75A59231BC}">
      <dgm:prSet/>
      <dgm:spPr/>
      <dgm:t>
        <a:bodyPr/>
        <a:lstStyle/>
        <a:p>
          <a:endParaRPr lang="en-US"/>
        </a:p>
      </dgm:t>
    </dgm:pt>
    <dgm:pt modelId="{444254CC-21E2-4B80-BD35-0997844D94A8}">
      <dgm:prSet custT="1"/>
      <dgm:spPr/>
      <dgm:t>
        <a:bodyPr/>
        <a:lstStyle/>
        <a:p>
          <a:r>
            <a:rPr lang="en-US" sz="2800" dirty="0">
              <a:latin typeface="Cailbri"/>
            </a:rPr>
            <a:t>Description of proposed middle mile routes provider believes eligible for Program</a:t>
          </a:r>
        </a:p>
      </dgm:t>
    </dgm:pt>
    <dgm:pt modelId="{85316455-772F-4D52-A6DF-AAEFCAFA3612}" type="parTrans" cxnId="{9C7FE06B-F3E5-4E96-A894-E3184C07B778}">
      <dgm:prSet/>
      <dgm:spPr/>
      <dgm:t>
        <a:bodyPr/>
        <a:lstStyle/>
        <a:p>
          <a:endParaRPr lang="en-US"/>
        </a:p>
      </dgm:t>
    </dgm:pt>
    <dgm:pt modelId="{2CE540AB-8320-4F32-8FDF-13D881C4B278}" type="sibTrans" cxnId="{9C7FE06B-F3E5-4E96-A894-E3184C07B778}">
      <dgm:prSet/>
      <dgm:spPr/>
      <dgm:t>
        <a:bodyPr/>
        <a:lstStyle/>
        <a:p>
          <a:endParaRPr lang="en-US"/>
        </a:p>
      </dgm:t>
    </dgm:pt>
    <dgm:pt modelId="{B8B46100-7B0B-41EB-9C9E-4FBA77B3B27C}">
      <dgm:prSet custT="1"/>
      <dgm:spPr/>
      <dgm:t>
        <a:bodyPr/>
        <a:lstStyle/>
        <a:p>
          <a:r>
            <a:rPr lang="en-US" sz="2800" dirty="0">
              <a:latin typeface="Cailbri"/>
            </a:rPr>
            <a:t>Description of matching funds available for the project</a:t>
          </a:r>
        </a:p>
      </dgm:t>
    </dgm:pt>
    <dgm:pt modelId="{06142ADD-E699-4DC0-908E-B2E7640E77F3}" type="parTrans" cxnId="{35248DEA-1BB0-4649-A450-8E26E63ADD04}">
      <dgm:prSet/>
      <dgm:spPr/>
      <dgm:t>
        <a:bodyPr/>
        <a:lstStyle/>
        <a:p>
          <a:endParaRPr lang="en-US"/>
        </a:p>
      </dgm:t>
    </dgm:pt>
    <dgm:pt modelId="{7A9B15EE-917D-4D22-8701-BC1E00C5BAE6}" type="sibTrans" cxnId="{35248DEA-1BB0-4649-A450-8E26E63ADD04}">
      <dgm:prSet/>
      <dgm:spPr/>
      <dgm:t>
        <a:bodyPr/>
        <a:lstStyle/>
        <a:p>
          <a:endParaRPr lang="en-US"/>
        </a:p>
      </dgm:t>
    </dgm:pt>
    <dgm:pt modelId="{3DFA418C-EB4A-4965-8DA0-75A5F291A818}">
      <dgm:prSet custT="1"/>
      <dgm:spPr/>
      <dgm:t>
        <a:bodyPr/>
        <a:lstStyle/>
        <a:p>
          <a:r>
            <a:rPr lang="en-US" sz="2800" dirty="0">
              <a:latin typeface="Cailbri"/>
            </a:rPr>
            <a:t>Other information</a:t>
          </a:r>
        </a:p>
      </dgm:t>
    </dgm:pt>
    <dgm:pt modelId="{61052059-3B0A-4670-B457-A403E7B1BBAE}" type="parTrans" cxnId="{AE1822D6-B54E-47CC-A28F-7792AC91D00E}">
      <dgm:prSet/>
      <dgm:spPr/>
      <dgm:t>
        <a:bodyPr/>
        <a:lstStyle/>
        <a:p>
          <a:endParaRPr lang="en-US"/>
        </a:p>
      </dgm:t>
    </dgm:pt>
    <dgm:pt modelId="{561EEA54-6209-47AD-B2C9-67EC1BCF8A97}" type="sibTrans" cxnId="{AE1822D6-B54E-47CC-A28F-7792AC91D00E}">
      <dgm:prSet/>
      <dgm:spPr/>
      <dgm:t>
        <a:bodyPr/>
        <a:lstStyle/>
        <a:p>
          <a:endParaRPr lang="en-US"/>
        </a:p>
      </dgm:t>
    </dgm:pt>
    <dgm:pt modelId="{590937CA-1441-4610-92E7-7EFF29D13884}">
      <dgm:prSet/>
      <dgm:spPr/>
      <dgm:t>
        <a:bodyPr/>
        <a:lstStyle/>
        <a:p>
          <a:r>
            <a:rPr lang="en-US" b="1" dirty="0">
              <a:latin typeface="Cailbri"/>
            </a:rPr>
            <a:t>Attachment C – Community Response Specifications (for community respondents)</a:t>
          </a:r>
          <a:endParaRPr lang="en-US" dirty="0">
            <a:latin typeface="Cailbri"/>
          </a:endParaRPr>
        </a:p>
      </dgm:t>
    </dgm:pt>
    <dgm:pt modelId="{E23442CE-0848-47F2-8799-C2E6B5232829}" type="parTrans" cxnId="{45750B03-5271-4A19-87A0-7EF1C1A3806F}">
      <dgm:prSet/>
      <dgm:spPr/>
      <dgm:t>
        <a:bodyPr/>
        <a:lstStyle/>
        <a:p>
          <a:endParaRPr lang="en-US"/>
        </a:p>
      </dgm:t>
    </dgm:pt>
    <dgm:pt modelId="{9ADFE02D-E8F3-476C-88F3-4494CB2CAD7A}" type="sibTrans" cxnId="{45750B03-5271-4A19-87A0-7EF1C1A3806F}">
      <dgm:prSet/>
      <dgm:spPr/>
      <dgm:t>
        <a:bodyPr/>
        <a:lstStyle/>
        <a:p>
          <a:endParaRPr lang="en-US"/>
        </a:p>
      </dgm:t>
    </dgm:pt>
    <dgm:pt modelId="{0CAC7D5F-6A19-4D83-9C78-3BB40A5E9172}">
      <dgm:prSet custT="1"/>
      <dgm:spPr/>
      <dgm:t>
        <a:bodyPr/>
        <a:lstStyle/>
        <a:p>
          <a:r>
            <a:rPr lang="en-US" sz="2800" dirty="0">
              <a:latin typeface="Cailbri"/>
            </a:rPr>
            <a:t>Description of how community satisfies program requirements</a:t>
          </a:r>
        </a:p>
      </dgm:t>
    </dgm:pt>
    <dgm:pt modelId="{A2B1BE07-F5FA-4CC5-B665-E85D5CBDF080}" type="parTrans" cxnId="{B9594D87-89E0-4F2B-A83C-2121364B6DC2}">
      <dgm:prSet/>
      <dgm:spPr/>
      <dgm:t>
        <a:bodyPr/>
        <a:lstStyle/>
        <a:p>
          <a:endParaRPr lang="en-US"/>
        </a:p>
      </dgm:t>
    </dgm:pt>
    <dgm:pt modelId="{90C53446-3C0B-4F26-89EC-8DD46CEEEACE}" type="sibTrans" cxnId="{B9594D87-89E0-4F2B-A83C-2121364B6DC2}">
      <dgm:prSet/>
      <dgm:spPr/>
      <dgm:t>
        <a:bodyPr/>
        <a:lstStyle/>
        <a:p>
          <a:endParaRPr lang="en-US"/>
        </a:p>
      </dgm:t>
    </dgm:pt>
    <dgm:pt modelId="{3DB3D270-7F2E-4B71-85EA-A990C9644F6A}">
      <dgm:prSet custT="1"/>
      <dgm:spPr/>
      <dgm:t>
        <a:bodyPr/>
        <a:lstStyle/>
        <a:p>
          <a:r>
            <a:rPr lang="en-US" sz="2800" dirty="0">
              <a:latin typeface="Cailbri"/>
            </a:rPr>
            <a:t>Description of community/area/route:</a:t>
          </a:r>
        </a:p>
      </dgm:t>
    </dgm:pt>
    <dgm:pt modelId="{61AE24A5-8CFD-4C39-8087-E371855BC885}" type="parTrans" cxnId="{31F2A134-C8C2-4581-8776-975AC1E2E450}">
      <dgm:prSet/>
      <dgm:spPr/>
      <dgm:t>
        <a:bodyPr/>
        <a:lstStyle/>
        <a:p>
          <a:endParaRPr lang="en-US"/>
        </a:p>
      </dgm:t>
    </dgm:pt>
    <dgm:pt modelId="{306C0568-5AE8-4AD2-9F71-68242CF5D144}" type="sibTrans" cxnId="{31F2A134-C8C2-4581-8776-975AC1E2E450}">
      <dgm:prSet/>
      <dgm:spPr/>
      <dgm:t>
        <a:bodyPr/>
        <a:lstStyle/>
        <a:p>
          <a:endParaRPr lang="en-US"/>
        </a:p>
      </dgm:t>
    </dgm:pt>
    <dgm:pt modelId="{4A5381D8-C1C5-4F0D-9A05-04101D683843}">
      <dgm:prSet custT="1"/>
      <dgm:spPr/>
      <dgm:t>
        <a:bodyPr/>
        <a:lstStyle/>
        <a:p>
          <a:r>
            <a:rPr lang="en-US" sz="2800" dirty="0">
              <a:latin typeface="Cailbri"/>
            </a:rPr>
            <a:t>Number of unserved locations</a:t>
          </a:r>
        </a:p>
      </dgm:t>
    </dgm:pt>
    <dgm:pt modelId="{2FBF2B49-A86A-449B-9511-2D54446A3ACB}" type="parTrans" cxnId="{441F130C-7CE2-430D-9898-81C70F964214}">
      <dgm:prSet/>
      <dgm:spPr/>
      <dgm:t>
        <a:bodyPr/>
        <a:lstStyle/>
        <a:p>
          <a:endParaRPr lang="en-US"/>
        </a:p>
      </dgm:t>
    </dgm:pt>
    <dgm:pt modelId="{FEAE15E4-4AED-4B88-9FA0-5A4D1FFDB0EB}" type="sibTrans" cxnId="{441F130C-7CE2-430D-9898-81C70F964214}">
      <dgm:prSet/>
      <dgm:spPr/>
      <dgm:t>
        <a:bodyPr/>
        <a:lstStyle/>
        <a:p>
          <a:endParaRPr lang="en-US"/>
        </a:p>
      </dgm:t>
    </dgm:pt>
    <dgm:pt modelId="{E2A361D9-5035-4A6B-935E-B0CF982FA57C}">
      <dgm:prSet custT="1"/>
      <dgm:spPr/>
      <dgm:t>
        <a:bodyPr/>
        <a:lstStyle/>
        <a:p>
          <a:r>
            <a:rPr lang="en-US" sz="2800" dirty="0">
              <a:latin typeface="Cailbri"/>
            </a:rPr>
            <a:t>Whether Community has relationship with existing ISP</a:t>
          </a:r>
        </a:p>
      </dgm:t>
    </dgm:pt>
    <dgm:pt modelId="{0EF1B507-CFF7-46CB-BC15-3D9F4BD7EA69}" type="parTrans" cxnId="{B323C0C3-648C-403F-BC96-26309DAFC6FB}">
      <dgm:prSet/>
      <dgm:spPr/>
      <dgm:t>
        <a:bodyPr/>
        <a:lstStyle/>
        <a:p>
          <a:endParaRPr lang="en-US"/>
        </a:p>
      </dgm:t>
    </dgm:pt>
    <dgm:pt modelId="{3441FD08-6385-4314-843D-772896C0E549}" type="sibTrans" cxnId="{B323C0C3-648C-403F-BC96-26309DAFC6FB}">
      <dgm:prSet/>
      <dgm:spPr/>
      <dgm:t>
        <a:bodyPr/>
        <a:lstStyle/>
        <a:p>
          <a:endParaRPr lang="en-US"/>
        </a:p>
      </dgm:t>
    </dgm:pt>
    <dgm:pt modelId="{685964C3-318C-4997-8CD6-ECA8D5C6A373}">
      <dgm:prSet custT="1"/>
      <dgm:spPr/>
      <dgm:t>
        <a:bodyPr/>
        <a:lstStyle/>
        <a:p>
          <a:r>
            <a:rPr lang="en-US" sz="2800" dirty="0">
              <a:latin typeface="Cailbri"/>
            </a:rPr>
            <a:t>Information regarding matching funds, in-kind contributions</a:t>
          </a:r>
        </a:p>
      </dgm:t>
    </dgm:pt>
    <dgm:pt modelId="{F2E09C86-B882-45A5-87E8-EA03BB9BD6B1}" type="parTrans" cxnId="{CF1D3A7B-A2C3-4367-8FD9-F5695213C23B}">
      <dgm:prSet/>
      <dgm:spPr/>
      <dgm:t>
        <a:bodyPr/>
        <a:lstStyle/>
        <a:p>
          <a:endParaRPr lang="en-US"/>
        </a:p>
      </dgm:t>
    </dgm:pt>
    <dgm:pt modelId="{E2991D3C-CE6B-49A2-A5F3-BFE44A79E49F}" type="sibTrans" cxnId="{CF1D3A7B-A2C3-4367-8FD9-F5695213C23B}">
      <dgm:prSet/>
      <dgm:spPr/>
      <dgm:t>
        <a:bodyPr/>
        <a:lstStyle/>
        <a:p>
          <a:endParaRPr lang="en-US"/>
        </a:p>
      </dgm:t>
    </dgm:pt>
    <dgm:pt modelId="{28181A35-46E2-479C-9240-318A6E6A6D02}">
      <dgm:prSet custT="1"/>
      <dgm:spPr/>
      <dgm:t>
        <a:bodyPr/>
        <a:lstStyle/>
        <a:p>
          <a:r>
            <a:rPr lang="en-US" sz="2800" dirty="0">
              <a:latin typeface="Cailbri"/>
            </a:rPr>
            <a:t>Whether Community will utilize a Public-private partnership</a:t>
          </a:r>
        </a:p>
      </dgm:t>
    </dgm:pt>
    <dgm:pt modelId="{079CA062-E87A-4394-8E5A-230FCD012C7A}" type="parTrans" cxnId="{B5FBCFF3-5584-430C-9A0A-B13F3F4242DB}">
      <dgm:prSet/>
      <dgm:spPr/>
      <dgm:t>
        <a:bodyPr/>
        <a:lstStyle/>
        <a:p>
          <a:endParaRPr lang="en-US"/>
        </a:p>
      </dgm:t>
    </dgm:pt>
    <dgm:pt modelId="{93CE1214-F85A-4D16-BAF6-31280C51C02F}" type="sibTrans" cxnId="{B5FBCFF3-5584-430C-9A0A-B13F3F4242DB}">
      <dgm:prSet/>
      <dgm:spPr/>
      <dgm:t>
        <a:bodyPr/>
        <a:lstStyle/>
        <a:p>
          <a:endParaRPr lang="en-US"/>
        </a:p>
      </dgm:t>
    </dgm:pt>
    <dgm:pt modelId="{29C5C350-BAFE-46E1-B066-CC71126D44C9}" type="pres">
      <dgm:prSet presAssocID="{C20718D0-1CEE-4C8B-B4D3-AE4C778C5033}" presName="linear" presStyleCnt="0">
        <dgm:presLayoutVars>
          <dgm:animLvl val="lvl"/>
          <dgm:resizeHandles val="exact"/>
        </dgm:presLayoutVars>
      </dgm:prSet>
      <dgm:spPr/>
    </dgm:pt>
    <dgm:pt modelId="{0CA187F9-9609-4B0E-95CE-DCCCBBAAD7A8}" type="pres">
      <dgm:prSet presAssocID="{96715EC3-38E5-4617-A6AA-B9CEAE76F749}" presName="parentText" presStyleLbl="node1" presStyleIdx="0" presStyleCnt="3">
        <dgm:presLayoutVars>
          <dgm:chMax val="0"/>
          <dgm:bulletEnabled val="1"/>
        </dgm:presLayoutVars>
      </dgm:prSet>
      <dgm:spPr/>
    </dgm:pt>
    <dgm:pt modelId="{25FAD579-26C4-4454-9B2D-5346F7E8C78A}" type="pres">
      <dgm:prSet presAssocID="{2EF74E1E-BE4B-45E5-A24F-78D70FE4DFC2}" presName="spacer" presStyleCnt="0"/>
      <dgm:spPr/>
    </dgm:pt>
    <dgm:pt modelId="{39C4FFB5-03DD-4F61-9350-109276819229}" type="pres">
      <dgm:prSet presAssocID="{588A7A25-7D86-4DF5-8DB6-1050238FFB3E}" presName="parentText" presStyleLbl="node1" presStyleIdx="1" presStyleCnt="3">
        <dgm:presLayoutVars>
          <dgm:chMax val="0"/>
          <dgm:bulletEnabled val="1"/>
        </dgm:presLayoutVars>
      </dgm:prSet>
      <dgm:spPr/>
    </dgm:pt>
    <dgm:pt modelId="{1F077232-4539-4965-9FBE-7382D78DBEA0}" type="pres">
      <dgm:prSet presAssocID="{588A7A25-7D86-4DF5-8DB6-1050238FFB3E}" presName="childText" presStyleLbl="revTx" presStyleIdx="0" presStyleCnt="2">
        <dgm:presLayoutVars>
          <dgm:bulletEnabled val="1"/>
        </dgm:presLayoutVars>
      </dgm:prSet>
      <dgm:spPr/>
    </dgm:pt>
    <dgm:pt modelId="{A33F6D9D-1650-40BF-8663-B3D0BA6E56E4}" type="pres">
      <dgm:prSet presAssocID="{590937CA-1441-4610-92E7-7EFF29D13884}" presName="parentText" presStyleLbl="node1" presStyleIdx="2" presStyleCnt="3">
        <dgm:presLayoutVars>
          <dgm:chMax val="0"/>
          <dgm:bulletEnabled val="1"/>
        </dgm:presLayoutVars>
      </dgm:prSet>
      <dgm:spPr/>
    </dgm:pt>
    <dgm:pt modelId="{092EC9E4-DF49-4512-A132-4EF7A06EEE55}" type="pres">
      <dgm:prSet presAssocID="{590937CA-1441-4610-92E7-7EFF29D13884}" presName="childText" presStyleLbl="revTx" presStyleIdx="1" presStyleCnt="2">
        <dgm:presLayoutVars>
          <dgm:bulletEnabled val="1"/>
        </dgm:presLayoutVars>
      </dgm:prSet>
      <dgm:spPr/>
    </dgm:pt>
  </dgm:ptLst>
  <dgm:cxnLst>
    <dgm:cxn modelId="{45750B03-5271-4A19-87A0-7EF1C1A3806F}" srcId="{C20718D0-1CEE-4C8B-B4D3-AE4C778C5033}" destId="{590937CA-1441-4610-92E7-7EFF29D13884}" srcOrd="2" destOrd="0" parTransId="{E23442CE-0848-47F2-8799-C2E6B5232829}" sibTransId="{9ADFE02D-E8F3-476C-88F3-4494CB2CAD7A}"/>
    <dgm:cxn modelId="{441F130C-7CE2-430D-9898-81C70F964214}" srcId="{3DB3D270-7F2E-4B71-85EA-A990C9644F6A}" destId="{4A5381D8-C1C5-4F0D-9A05-04101D683843}" srcOrd="0" destOrd="0" parTransId="{2FBF2B49-A86A-449B-9511-2D54446A3ACB}" sibTransId="{FEAE15E4-4AED-4B88-9FA0-5A4D1FFDB0EB}"/>
    <dgm:cxn modelId="{70F2081D-9500-4B0B-B92C-1F75A59231BC}" srcId="{588A7A25-7D86-4DF5-8DB6-1050238FFB3E}" destId="{0FE7D66E-A40F-415F-B46E-E90F1782015C}" srcOrd="0" destOrd="0" parTransId="{2C9B05DA-D1D6-4249-9D7F-3CA5930B9D9E}" sibTransId="{99352B00-C46A-4449-BA72-40767C164449}"/>
    <dgm:cxn modelId="{B889691D-0FAE-4D5D-BCB2-D54B5A50A849}" type="presOf" srcId="{28181A35-46E2-479C-9240-318A6E6A6D02}" destId="{092EC9E4-DF49-4512-A132-4EF7A06EEE55}" srcOrd="0" destOrd="5" presId="urn:microsoft.com/office/officeart/2005/8/layout/vList2"/>
    <dgm:cxn modelId="{95A5B721-3679-4660-8BED-4D981ACF51FF}" srcId="{C20718D0-1CEE-4C8B-B4D3-AE4C778C5033}" destId="{588A7A25-7D86-4DF5-8DB6-1050238FFB3E}" srcOrd="1" destOrd="0" parTransId="{EE2125AF-3F38-48AD-8202-4E147179D411}" sibTransId="{3EB86A8A-DF05-4A9A-BD94-972AB669DF1F}"/>
    <dgm:cxn modelId="{26355630-2BE9-495D-868F-0DA62C019853}" type="presOf" srcId="{0FE7D66E-A40F-415F-B46E-E90F1782015C}" destId="{1F077232-4539-4965-9FBE-7382D78DBEA0}" srcOrd="0" destOrd="0" presId="urn:microsoft.com/office/officeart/2005/8/layout/vList2"/>
    <dgm:cxn modelId="{31F2A134-C8C2-4581-8776-975AC1E2E450}" srcId="{590937CA-1441-4610-92E7-7EFF29D13884}" destId="{3DB3D270-7F2E-4B71-85EA-A990C9644F6A}" srcOrd="1" destOrd="0" parTransId="{61AE24A5-8CFD-4C39-8087-E371855BC885}" sibTransId="{306C0568-5AE8-4AD2-9F71-68242CF5D144}"/>
    <dgm:cxn modelId="{6E831C46-79DD-4ABD-B102-E7B1220A7B75}" type="presOf" srcId="{C20718D0-1CEE-4C8B-B4D3-AE4C778C5033}" destId="{29C5C350-BAFE-46E1-B066-CC71126D44C9}" srcOrd="0" destOrd="0" presId="urn:microsoft.com/office/officeart/2005/8/layout/vList2"/>
    <dgm:cxn modelId="{CC4BCA46-4BC0-453E-96F5-D0132B05EE74}" type="presOf" srcId="{E2A361D9-5035-4A6B-935E-B0CF982FA57C}" destId="{092EC9E4-DF49-4512-A132-4EF7A06EEE55}" srcOrd="0" destOrd="3" presId="urn:microsoft.com/office/officeart/2005/8/layout/vList2"/>
    <dgm:cxn modelId="{9C7FE06B-F3E5-4E96-A894-E3184C07B778}" srcId="{588A7A25-7D86-4DF5-8DB6-1050238FFB3E}" destId="{444254CC-21E2-4B80-BD35-0997844D94A8}" srcOrd="1" destOrd="0" parTransId="{85316455-772F-4D52-A6DF-AAEFCAFA3612}" sibTransId="{2CE540AB-8320-4F32-8FDF-13D881C4B278}"/>
    <dgm:cxn modelId="{CF1D3A7B-A2C3-4367-8FD9-F5695213C23B}" srcId="{590937CA-1441-4610-92E7-7EFF29D13884}" destId="{685964C3-318C-4997-8CD6-ECA8D5C6A373}" srcOrd="2" destOrd="0" parTransId="{F2E09C86-B882-45A5-87E8-EA03BB9BD6B1}" sibTransId="{E2991D3C-CE6B-49A2-A5F3-BFE44A79E49F}"/>
    <dgm:cxn modelId="{8A7F1C84-34BB-427A-9773-CE16628C6F78}" type="presOf" srcId="{590937CA-1441-4610-92E7-7EFF29D13884}" destId="{A33F6D9D-1650-40BF-8663-B3D0BA6E56E4}" srcOrd="0" destOrd="0" presId="urn:microsoft.com/office/officeart/2005/8/layout/vList2"/>
    <dgm:cxn modelId="{B9594D87-89E0-4F2B-A83C-2121364B6DC2}" srcId="{590937CA-1441-4610-92E7-7EFF29D13884}" destId="{0CAC7D5F-6A19-4D83-9C78-3BB40A5E9172}" srcOrd="0" destOrd="0" parTransId="{A2B1BE07-F5FA-4CC5-B665-E85D5CBDF080}" sibTransId="{90C53446-3C0B-4F26-89EC-8DD46CEEEACE}"/>
    <dgm:cxn modelId="{C42A5396-4160-4E42-988F-02EF5168F785}" type="presOf" srcId="{685964C3-318C-4997-8CD6-ECA8D5C6A373}" destId="{092EC9E4-DF49-4512-A132-4EF7A06EEE55}" srcOrd="0" destOrd="4" presId="urn:microsoft.com/office/officeart/2005/8/layout/vList2"/>
    <dgm:cxn modelId="{AACDFC9A-C1DB-4EBE-BB67-A80D44ADB94E}" type="presOf" srcId="{3DB3D270-7F2E-4B71-85EA-A990C9644F6A}" destId="{092EC9E4-DF49-4512-A132-4EF7A06EEE55}" srcOrd="0" destOrd="1" presId="urn:microsoft.com/office/officeart/2005/8/layout/vList2"/>
    <dgm:cxn modelId="{41E9A7A8-EA45-4C0A-80D1-B0766D193351}" type="presOf" srcId="{4A5381D8-C1C5-4F0D-9A05-04101D683843}" destId="{092EC9E4-DF49-4512-A132-4EF7A06EEE55}" srcOrd="0" destOrd="2" presId="urn:microsoft.com/office/officeart/2005/8/layout/vList2"/>
    <dgm:cxn modelId="{3B9733AA-8B6D-4646-A13B-5523B1243C8B}" type="presOf" srcId="{444254CC-21E2-4B80-BD35-0997844D94A8}" destId="{1F077232-4539-4965-9FBE-7382D78DBEA0}" srcOrd="0" destOrd="1" presId="urn:microsoft.com/office/officeart/2005/8/layout/vList2"/>
    <dgm:cxn modelId="{2DE34EBB-7191-405F-8FC8-B9987469E9D0}" type="presOf" srcId="{588A7A25-7D86-4DF5-8DB6-1050238FFB3E}" destId="{39C4FFB5-03DD-4F61-9350-109276819229}" srcOrd="0" destOrd="0" presId="urn:microsoft.com/office/officeart/2005/8/layout/vList2"/>
    <dgm:cxn modelId="{B323C0C3-648C-403F-BC96-26309DAFC6FB}" srcId="{3DB3D270-7F2E-4B71-85EA-A990C9644F6A}" destId="{E2A361D9-5035-4A6B-935E-B0CF982FA57C}" srcOrd="1" destOrd="0" parTransId="{0EF1B507-CFF7-46CB-BC15-3D9F4BD7EA69}" sibTransId="{3441FD08-6385-4314-843D-772896C0E549}"/>
    <dgm:cxn modelId="{AE7656C6-71BB-44DD-A9F4-1FEEC9C4A196}" type="presOf" srcId="{B8B46100-7B0B-41EB-9C9E-4FBA77B3B27C}" destId="{1F077232-4539-4965-9FBE-7382D78DBEA0}" srcOrd="0" destOrd="2" presId="urn:microsoft.com/office/officeart/2005/8/layout/vList2"/>
    <dgm:cxn modelId="{B82EDEC9-C2C3-4C02-B7F3-4C9A03CC4312}" type="presOf" srcId="{96715EC3-38E5-4617-A6AA-B9CEAE76F749}" destId="{0CA187F9-9609-4B0E-95CE-DCCCBBAAD7A8}" srcOrd="0" destOrd="0" presId="urn:microsoft.com/office/officeart/2005/8/layout/vList2"/>
    <dgm:cxn modelId="{EE5B05D2-D533-4BC8-A35B-CCEC83565FA0}" srcId="{C20718D0-1CEE-4C8B-B4D3-AE4C778C5033}" destId="{96715EC3-38E5-4617-A6AA-B9CEAE76F749}" srcOrd="0" destOrd="0" parTransId="{BB55EA13-7CDA-47ED-97DF-28AA9BC7C132}" sibTransId="{2EF74E1E-BE4B-45E5-A24F-78D70FE4DFC2}"/>
    <dgm:cxn modelId="{6B88B2D2-F8F5-4ECC-8060-B983D3527597}" type="presOf" srcId="{3DFA418C-EB4A-4965-8DA0-75A5F291A818}" destId="{1F077232-4539-4965-9FBE-7382D78DBEA0}" srcOrd="0" destOrd="3" presId="urn:microsoft.com/office/officeart/2005/8/layout/vList2"/>
    <dgm:cxn modelId="{AE1822D6-B54E-47CC-A28F-7792AC91D00E}" srcId="{588A7A25-7D86-4DF5-8DB6-1050238FFB3E}" destId="{3DFA418C-EB4A-4965-8DA0-75A5F291A818}" srcOrd="3" destOrd="0" parTransId="{61052059-3B0A-4670-B457-A403E7B1BBAE}" sibTransId="{561EEA54-6209-47AD-B2C9-67EC1BCF8A97}"/>
    <dgm:cxn modelId="{35248DEA-1BB0-4649-A450-8E26E63ADD04}" srcId="{588A7A25-7D86-4DF5-8DB6-1050238FFB3E}" destId="{B8B46100-7B0B-41EB-9C9E-4FBA77B3B27C}" srcOrd="2" destOrd="0" parTransId="{06142ADD-E699-4DC0-908E-B2E7640E77F3}" sibTransId="{7A9B15EE-917D-4D22-8701-BC1E00C5BAE6}"/>
    <dgm:cxn modelId="{BDC16FF1-66A9-4137-8B64-0C3A9005FF70}" type="presOf" srcId="{0CAC7D5F-6A19-4D83-9C78-3BB40A5E9172}" destId="{092EC9E4-DF49-4512-A132-4EF7A06EEE55}" srcOrd="0" destOrd="0" presId="urn:microsoft.com/office/officeart/2005/8/layout/vList2"/>
    <dgm:cxn modelId="{B5FBCFF3-5584-430C-9A0A-B13F3F4242DB}" srcId="{590937CA-1441-4610-92E7-7EFF29D13884}" destId="{28181A35-46E2-479C-9240-318A6E6A6D02}" srcOrd="3" destOrd="0" parTransId="{079CA062-E87A-4394-8E5A-230FCD012C7A}" sibTransId="{93CE1214-F85A-4D16-BAF6-31280C51C02F}"/>
    <dgm:cxn modelId="{2F1A377C-8103-45AB-9BD5-D99275BA10E9}" type="presParOf" srcId="{29C5C350-BAFE-46E1-B066-CC71126D44C9}" destId="{0CA187F9-9609-4B0E-95CE-DCCCBBAAD7A8}" srcOrd="0" destOrd="0" presId="urn:microsoft.com/office/officeart/2005/8/layout/vList2"/>
    <dgm:cxn modelId="{5D8AB36E-F115-4667-A23D-5F90B3FE4008}" type="presParOf" srcId="{29C5C350-BAFE-46E1-B066-CC71126D44C9}" destId="{25FAD579-26C4-4454-9B2D-5346F7E8C78A}" srcOrd="1" destOrd="0" presId="urn:microsoft.com/office/officeart/2005/8/layout/vList2"/>
    <dgm:cxn modelId="{8E21B4E4-A184-48E5-A396-AF423AFD7D05}" type="presParOf" srcId="{29C5C350-BAFE-46E1-B066-CC71126D44C9}" destId="{39C4FFB5-03DD-4F61-9350-109276819229}" srcOrd="2" destOrd="0" presId="urn:microsoft.com/office/officeart/2005/8/layout/vList2"/>
    <dgm:cxn modelId="{7C7053E9-D0AB-4882-BCCC-852B8EA75AAE}" type="presParOf" srcId="{29C5C350-BAFE-46E1-B066-CC71126D44C9}" destId="{1F077232-4539-4965-9FBE-7382D78DBEA0}" srcOrd="3" destOrd="0" presId="urn:microsoft.com/office/officeart/2005/8/layout/vList2"/>
    <dgm:cxn modelId="{BF226E21-822E-4805-B47E-3A769C6080E7}" type="presParOf" srcId="{29C5C350-BAFE-46E1-B066-CC71126D44C9}" destId="{A33F6D9D-1650-40BF-8663-B3D0BA6E56E4}" srcOrd="4" destOrd="0" presId="urn:microsoft.com/office/officeart/2005/8/layout/vList2"/>
    <dgm:cxn modelId="{BFC8EB46-5CD0-4079-BBA9-7FB70F905F7A}" type="presParOf" srcId="{29C5C350-BAFE-46E1-B066-CC71126D44C9}" destId="{092EC9E4-DF49-4512-A132-4EF7A06EEE5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FE6A79-6C90-42CB-B0D2-4F450510407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245BE90-B6AD-45FD-AA99-CC23C3B193D0}">
      <dgm:prSet/>
      <dgm:spPr/>
      <dgm:t>
        <a:bodyPr/>
        <a:lstStyle/>
        <a:p>
          <a:r>
            <a:rPr lang="en-US" dirty="0">
              <a:latin typeface="Cailbri"/>
            </a:rPr>
            <a:t>Record of compliance with federal labor and employment laws </a:t>
          </a:r>
          <a:r>
            <a:rPr lang="en-US" b="1" dirty="0">
              <a:latin typeface="Cailbri"/>
            </a:rPr>
            <a:t>as well as records of any other entities participating in the project including contractors and subcontractors. </a:t>
          </a:r>
          <a:r>
            <a:rPr lang="en-US" dirty="0">
              <a:latin typeface="Cailbri"/>
            </a:rPr>
            <a:t>(Last three years)</a:t>
          </a:r>
        </a:p>
      </dgm:t>
    </dgm:pt>
    <dgm:pt modelId="{8C7261D3-289A-4FC8-A9EE-3679081B5A34}" type="parTrans" cxnId="{58ABF560-23EB-4130-8A8A-D27D3093D1EF}">
      <dgm:prSet/>
      <dgm:spPr/>
      <dgm:t>
        <a:bodyPr/>
        <a:lstStyle/>
        <a:p>
          <a:endParaRPr lang="en-US"/>
        </a:p>
      </dgm:t>
    </dgm:pt>
    <dgm:pt modelId="{713F214D-8D1D-48EA-8D1C-F697BEF2A9C0}" type="sibTrans" cxnId="{58ABF560-23EB-4130-8A8A-D27D3093D1EF}">
      <dgm:prSet/>
      <dgm:spPr/>
      <dgm:t>
        <a:bodyPr/>
        <a:lstStyle/>
        <a:p>
          <a:endParaRPr lang="en-US"/>
        </a:p>
      </dgm:t>
    </dgm:pt>
    <dgm:pt modelId="{134B6BCC-EF6A-4AD3-A116-32FCE8D9B34F}">
      <dgm:prSet/>
      <dgm:spPr/>
      <dgm:t>
        <a:bodyPr/>
        <a:lstStyle/>
        <a:p>
          <a:r>
            <a:rPr lang="en-US" dirty="0">
              <a:latin typeface="Cailbri"/>
            </a:rPr>
            <a:t>A certification from an Officer/Director-level employee (or equivalent) of the applicant evidencing consistent past compliance with federal labor and employment laws by the applicant, as well as contractors and subcontractors.</a:t>
          </a:r>
        </a:p>
      </dgm:t>
    </dgm:pt>
    <dgm:pt modelId="{51D6350D-C23A-4D41-A182-6A82B34D5B7C}" type="parTrans" cxnId="{24915349-8C5F-4930-AF72-761C8A95ED42}">
      <dgm:prSet/>
      <dgm:spPr/>
      <dgm:t>
        <a:bodyPr/>
        <a:lstStyle/>
        <a:p>
          <a:endParaRPr lang="en-US"/>
        </a:p>
      </dgm:t>
    </dgm:pt>
    <dgm:pt modelId="{E07E2E90-730B-4DEA-8206-BC468BE5D7FB}" type="sibTrans" cxnId="{24915349-8C5F-4930-AF72-761C8A95ED42}">
      <dgm:prSet/>
      <dgm:spPr/>
      <dgm:t>
        <a:bodyPr/>
        <a:lstStyle/>
        <a:p>
          <a:endParaRPr lang="en-US"/>
        </a:p>
      </dgm:t>
    </dgm:pt>
    <dgm:pt modelId="{DACDC891-10BF-4966-8370-D3EEC0DEDD1D}">
      <dgm:prSet/>
      <dgm:spPr/>
      <dgm:t>
        <a:bodyPr/>
        <a:lstStyle/>
        <a:p>
          <a:r>
            <a:rPr lang="en-US" dirty="0">
              <a:latin typeface="Cailbri"/>
            </a:rPr>
            <a:t>Written disclosure of instances where applicant, contractors, or subcontractors were found to have violated OSHA, FLSA, or any other applicable labor/employment law for the preceding three years.</a:t>
          </a:r>
        </a:p>
      </dgm:t>
    </dgm:pt>
    <dgm:pt modelId="{51019449-9EB3-4400-B0CE-193D04FAB7BC}" type="parTrans" cxnId="{4AD3CE06-E6DF-46D7-A05C-A153F912A012}">
      <dgm:prSet/>
      <dgm:spPr/>
      <dgm:t>
        <a:bodyPr/>
        <a:lstStyle/>
        <a:p>
          <a:endParaRPr lang="en-US"/>
        </a:p>
      </dgm:t>
    </dgm:pt>
    <dgm:pt modelId="{1C6973E5-2866-4C8D-ACB2-6630A0381C07}" type="sibTrans" cxnId="{4AD3CE06-E6DF-46D7-A05C-A153F912A012}">
      <dgm:prSet/>
      <dgm:spPr/>
      <dgm:t>
        <a:bodyPr/>
        <a:lstStyle/>
        <a:p>
          <a:endParaRPr lang="en-US"/>
        </a:p>
      </dgm:t>
    </dgm:pt>
    <dgm:pt modelId="{C667BE6D-2428-40A8-9126-A93ED331D157}">
      <dgm:prSet/>
      <dgm:spPr/>
      <dgm:t>
        <a:bodyPr/>
        <a:lstStyle/>
        <a:p>
          <a:r>
            <a:rPr lang="en-US" dirty="0">
              <a:latin typeface="Cailbri"/>
            </a:rPr>
            <a:t>Written plan for ensuring compliance with federal labor/employment laws</a:t>
          </a:r>
        </a:p>
      </dgm:t>
    </dgm:pt>
    <dgm:pt modelId="{402450AC-A6AE-4653-B48F-812DEDEFC7DA}" type="parTrans" cxnId="{FB4AECA0-F061-47F3-A8A5-15591011A519}">
      <dgm:prSet/>
      <dgm:spPr/>
      <dgm:t>
        <a:bodyPr/>
        <a:lstStyle/>
        <a:p>
          <a:endParaRPr lang="en-US"/>
        </a:p>
      </dgm:t>
    </dgm:pt>
    <dgm:pt modelId="{5B6F5C98-FC3F-44A1-9096-39DAAF01990F}" type="sibTrans" cxnId="{FB4AECA0-F061-47F3-A8A5-15591011A519}">
      <dgm:prSet/>
      <dgm:spPr/>
      <dgm:t>
        <a:bodyPr/>
        <a:lstStyle/>
        <a:p>
          <a:endParaRPr lang="en-US"/>
        </a:p>
      </dgm:t>
    </dgm:pt>
    <dgm:pt modelId="{B98B4C73-CBA0-428B-86E6-87B21A8B5FD9}" type="pres">
      <dgm:prSet presAssocID="{BAFE6A79-6C90-42CB-B0D2-4F4505104070}" presName="vert0" presStyleCnt="0">
        <dgm:presLayoutVars>
          <dgm:dir/>
          <dgm:animOne val="branch"/>
          <dgm:animLvl val="lvl"/>
        </dgm:presLayoutVars>
      </dgm:prSet>
      <dgm:spPr/>
    </dgm:pt>
    <dgm:pt modelId="{E9DB122A-454C-4E73-8284-2DDBDDDA14C3}" type="pres">
      <dgm:prSet presAssocID="{9245BE90-B6AD-45FD-AA99-CC23C3B193D0}" presName="thickLine" presStyleLbl="alignNode1" presStyleIdx="0" presStyleCnt="4"/>
      <dgm:spPr/>
    </dgm:pt>
    <dgm:pt modelId="{CDF17F2A-ABEF-4CB2-B201-80B0AC31A2C6}" type="pres">
      <dgm:prSet presAssocID="{9245BE90-B6AD-45FD-AA99-CC23C3B193D0}" presName="horz1" presStyleCnt="0"/>
      <dgm:spPr/>
    </dgm:pt>
    <dgm:pt modelId="{7E6AB05D-634E-4974-8CFC-BF48A2C79367}" type="pres">
      <dgm:prSet presAssocID="{9245BE90-B6AD-45FD-AA99-CC23C3B193D0}" presName="tx1" presStyleLbl="revTx" presStyleIdx="0" presStyleCnt="4"/>
      <dgm:spPr/>
    </dgm:pt>
    <dgm:pt modelId="{E6D2C043-1E52-484C-BD04-89D8DA94A801}" type="pres">
      <dgm:prSet presAssocID="{9245BE90-B6AD-45FD-AA99-CC23C3B193D0}" presName="vert1" presStyleCnt="0"/>
      <dgm:spPr/>
    </dgm:pt>
    <dgm:pt modelId="{C9A8E853-B315-432E-82BE-2201A80944F5}" type="pres">
      <dgm:prSet presAssocID="{134B6BCC-EF6A-4AD3-A116-32FCE8D9B34F}" presName="thickLine" presStyleLbl="alignNode1" presStyleIdx="1" presStyleCnt="4"/>
      <dgm:spPr/>
    </dgm:pt>
    <dgm:pt modelId="{BAE90B7C-4D57-49F4-9F18-50ABFA8E89E8}" type="pres">
      <dgm:prSet presAssocID="{134B6BCC-EF6A-4AD3-A116-32FCE8D9B34F}" presName="horz1" presStyleCnt="0"/>
      <dgm:spPr/>
    </dgm:pt>
    <dgm:pt modelId="{B7638D0D-EB7C-464A-B873-E5313BFD8C8F}" type="pres">
      <dgm:prSet presAssocID="{134B6BCC-EF6A-4AD3-A116-32FCE8D9B34F}" presName="tx1" presStyleLbl="revTx" presStyleIdx="1" presStyleCnt="4"/>
      <dgm:spPr/>
    </dgm:pt>
    <dgm:pt modelId="{6D243182-64E4-43BC-B211-9F2EC88DF8B6}" type="pres">
      <dgm:prSet presAssocID="{134B6BCC-EF6A-4AD3-A116-32FCE8D9B34F}" presName="vert1" presStyleCnt="0"/>
      <dgm:spPr/>
    </dgm:pt>
    <dgm:pt modelId="{5C9F73D8-DCB7-4205-964E-CC4E1EB533A3}" type="pres">
      <dgm:prSet presAssocID="{DACDC891-10BF-4966-8370-D3EEC0DEDD1D}" presName="thickLine" presStyleLbl="alignNode1" presStyleIdx="2" presStyleCnt="4"/>
      <dgm:spPr/>
    </dgm:pt>
    <dgm:pt modelId="{D8E84355-374B-455E-9EED-17D656056E41}" type="pres">
      <dgm:prSet presAssocID="{DACDC891-10BF-4966-8370-D3EEC0DEDD1D}" presName="horz1" presStyleCnt="0"/>
      <dgm:spPr/>
    </dgm:pt>
    <dgm:pt modelId="{31BEADD8-A1D1-451F-83FF-53D1DF0BB6A3}" type="pres">
      <dgm:prSet presAssocID="{DACDC891-10BF-4966-8370-D3EEC0DEDD1D}" presName="tx1" presStyleLbl="revTx" presStyleIdx="2" presStyleCnt="4"/>
      <dgm:spPr/>
    </dgm:pt>
    <dgm:pt modelId="{53553D34-F5B8-4B43-9049-31D196223702}" type="pres">
      <dgm:prSet presAssocID="{DACDC891-10BF-4966-8370-D3EEC0DEDD1D}" presName="vert1" presStyleCnt="0"/>
      <dgm:spPr/>
    </dgm:pt>
    <dgm:pt modelId="{FD2C66D1-078D-4407-8A31-E9CB64FCE7EE}" type="pres">
      <dgm:prSet presAssocID="{C667BE6D-2428-40A8-9126-A93ED331D157}" presName="thickLine" presStyleLbl="alignNode1" presStyleIdx="3" presStyleCnt="4"/>
      <dgm:spPr/>
    </dgm:pt>
    <dgm:pt modelId="{4D614429-89FC-4F13-A8A9-06B9652885A6}" type="pres">
      <dgm:prSet presAssocID="{C667BE6D-2428-40A8-9126-A93ED331D157}" presName="horz1" presStyleCnt="0"/>
      <dgm:spPr/>
    </dgm:pt>
    <dgm:pt modelId="{63578EC6-B7D6-42CA-996C-2F463A06204F}" type="pres">
      <dgm:prSet presAssocID="{C667BE6D-2428-40A8-9126-A93ED331D157}" presName="tx1" presStyleLbl="revTx" presStyleIdx="3" presStyleCnt="4"/>
      <dgm:spPr/>
    </dgm:pt>
    <dgm:pt modelId="{411EAB44-E38B-4648-A883-D815FF6E8296}" type="pres">
      <dgm:prSet presAssocID="{C667BE6D-2428-40A8-9126-A93ED331D157}" presName="vert1" presStyleCnt="0"/>
      <dgm:spPr/>
    </dgm:pt>
  </dgm:ptLst>
  <dgm:cxnLst>
    <dgm:cxn modelId="{4AD3CE06-E6DF-46D7-A05C-A153F912A012}" srcId="{BAFE6A79-6C90-42CB-B0D2-4F4505104070}" destId="{DACDC891-10BF-4966-8370-D3EEC0DEDD1D}" srcOrd="2" destOrd="0" parTransId="{51019449-9EB3-4400-B0CE-193D04FAB7BC}" sibTransId="{1C6973E5-2866-4C8D-ACB2-6630A0381C07}"/>
    <dgm:cxn modelId="{26126813-0D6A-4350-902E-749C9101FFBF}" type="presOf" srcId="{BAFE6A79-6C90-42CB-B0D2-4F4505104070}" destId="{B98B4C73-CBA0-428B-86E6-87B21A8B5FD9}" srcOrd="0" destOrd="0" presId="urn:microsoft.com/office/officeart/2008/layout/LinedList"/>
    <dgm:cxn modelId="{58ABF560-23EB-4130-8A8A-D27D3093D1EF}" srcId="{BAFE6A79-6C90-42CB-B0D2-4F4505104070}" destId="{9245BE90-B6AD-45FD-AA99-CC23C3B193D0}" srcOrd="0" destOrd="0" parTransId="{8C7261D3-289A-4FC8-A9EE-3679081B5A34}" sibTransId="{713F214D-8D1D-48EA-8D1C-F697BEF2A9C0}"/>
    <dgm:cxn modelId="{24915349-8C5F-4930-AF72-761C8A95ED42}" srcId="{BAFE6A79-6C90-42CB-B0D2-4F4505104070}" destId="{134B6BCC-EF6A-4AD3-A116-32FCE8D9B34F}" srcOrd="1" destOrd="0" parTransId="{51D6350D-C23A-4D41-A182-6A82B34D5B7C}" sibTransId="{E07E2E90-730B-4DEA-8206-BC468BE5D7FB}"/>
    <dgm:cxn modelId="{A14DF090-D559-49C4-917E-62FD9E608193}" type="presOf" srcId="{134B6BCC-EF6A-4AD3-A116-32FCE8D9B34F}" destId="{B7638D0D-EB7C-464A-B873-E5313BFD8C8F}" srcOrd="0" destOrd="0" presId="urn:microsoft.com/office/officeart/2008/layout/LinedList"/>
    <dgm:cxn modelId="{FB4AECA0-F061-47F3-A8A5-15591011A519}" srcId="{BAFE6A79-6C90-42CB-B0D2-4F4505104070}" destId="{C667BE6D-2428-40A8-9126-A93ED331D157}" srcOrd="3" destOrd="0" parTransId="{402450AC-A6AE-4653-B48F-812DEDEFC7DA}" sibTransId="{5B6F5C98-FC3F-44A1-9096-39DAAF01990F}"/>
    <dgm:cxn modelId="{2353B7A4-3243-477B-B4FB-795F10E6623B}" type="presOf" srcId="{C667BE6D-2428-40A8-9126-A93ED331D157}" destId="{63578EC6-B7D6-42CA-996C-2F463A06204F}" srcOrd="0" destOrd="0" presId="urn:microsoft.com/office/officeart/2008/layout/LinedList"/>
    <dgm:cxn modelId="{AF8011B5-108E-4137-AD9C-99BAE37DA8F6}" type="presOf" srcId="{DACDC891-10BF-4966-8370-D3EEC0DEDD1D}" destId="{31BEADD8-A1D1-451F-83FF-53D1DF0BB6A3}" srcOrd="0" destOrd="0" presId="urn:microsoft.com/office/officeart/2008/layout/LinedList"/>
    <dgm:cxn modelId="{8A03CDC3-5B68-45D1-9DB3-ED4E5D18D154}" type="presOf" srcId="{9245BE90-B6AD-45FD-AA99-CC23C3B193D0}" destId="{7E6AB05D-634E-4974-8CFC-BF48A2C79367}" srcOrd="0" destOrd="0" presId="urn:microsoft.com/office/officeart/2008/layout/LinedList"/>
    <dgm:cxn modelId="{45EA0B7D-2E5C-4CD4-B833-FF45DF65B1E7}" type="presParOf" srcId="{B98B4C73-CBA0-428B-86E6-87B21A8B5FD9}" destId="{E9DB122A-454C-4E73-8284-2DDBDDDA14C3}" srcOrd="0" destOrd="0" presId="urn:microsoft.com/office/officeart/2008/layout/LinedList"/>
    <dgm:cxn modelId="{4471277A-9D51-4084-9FB7-ECA4FD9B92E4}" type="presParOf" srcId="{B98B4C73-CBA0-428B-86E6-87B21A8B5FD9}" destId="{CDF17F2A-ABEF-4CB2-B201-80B0AC31A2C6}" srcOrd="1" destOrd="0" presId="urn:microsoft.com/office/officeart/2008/layout/LinedList"/>
    <dgm:cxn modelId="{41FEA365-C44D-41BC-AAAD-2DB5A9168D4C}" type="presParOf" srcId="{CDF17F2A-ABEF-4CB2-B201-80B0AC31A2C6}" destId="{7E6AB05D-634E-4974-8CFC-BF48A2C79367}" srcOrd="0" destOrd="0" presId="urn:microsoft.com/office/officeart/2008/layout/LinedList"/>
    <dgm:cxn modelId="{365AFBC2-CF56-45CF-AD14-CFCFE04EA545}" type="presParOf" srcId="{CDF17F2A-ABEF-4CB2-B201-80B0AC31A2C6}" destId="{E6D2C043-1E52-484C-BD04-89D8DA94A801}" srcOrd="1" destOrd="0" presId="urn:microsoft.com/office/officeart/2008/layout/LinedList"/>
    <dgm:cxn modelId="{DDCBDE71-EFA0-436D-B7DC-19824CE9301B}" type="presParOf" srcId="{B98B4C73-CBA0-428B-86E6-87B21A8B5FD9}" destId="{C9A8E853-B315-432E-82BE-2201A80944F5}" srcOrd="2" destOrd="0" presId="urn:microsoft.com/office/officeart/2008/layout/LinedList"/>
    <dgm:cxn modelId="{D8521173-0E2A-42CA-8B41-B5DF42E97E6D}" type="presParOf" srcId="{B98B4C73-CBA0-428B-86E6-87B21A8B5FD9}" destId="{BAE90B7C-4D57-49F4-9F18-50ABFA8E89E8}" srcOrd="3" destOrd="0" presId="urn:microsoft.com/office/officeart/2008/layout/LinedList"/>
    <dgm:cxn modelId="{42ED9976-22CE-47E6-B840-5DA374531428}" type="presParOf" srcId="{BAE90B7C-4D57-49F4-9F18-50ABFA8E89E8}" destId="{B7638D0D-EB7C-464A-B873-E5313BFD8C8F}" srcOrd="0" destOrd="0" presId="urn:microsoft.com/office/officeart/2008/layout/LinedList"/>
    <dgm:cxn modelId="{B2E4BB57-95DF-4C84-867C-DEF326BF50C5}" type="presParOf" srcId="{BAE90B7C-4D57-49F4-9F18-50ABFA8E89E8}" destId="{6D243182-64E4-43BC-B211-9F2EC88DF8B6}" srcOrd="1" destOrd="0" presId="urn:microsoft.com/office/officeart/2008/layout/LinedList"/>
    <dgm:cxn modelId="{D5097E6A-5E4F-40D4-B664-5752F8A77E8E}" type="presParOf" srcId="{B98B4C73-CBA0-428B-86E6-87B21A8B5FD9}" destId="{5C9F73D8-DCB7-4205-964E-CC4E1EB533A3}" srcOrd="4" destOrd="0" presId="urn:microsoft.com/office/officeart/2008/layout/LinedList"/>
    <dgm:cxn modelId="{616AC00B-4ABA-422C-AB80-CB32FA339D7F}" type="presParOf" srcId="{B98B4C73-CBA0-428B-86E6-87B21A8B5FD9}" destId="{D8E84355-374B-455E-9EED-17D656056E41}" srcOrd="5" destOrd="0" presId="urn:microsoft.com/office/officeart/2008/layout/LinedList"/>
    <dgm:cxn modelId="{D363AD93-347B-477E-9475-742F5AD082A2}" type="presParOf" srcId="{D8E84355-374B-455E-9EED-17D656056E41}" destId="{31BEADD8-A1D1-451F-83FF-53D1DF0BB6A3}" srcOrd="0" destOrd="0" presId="urn:microsoft.com/office/officeart/2008/layout/LinedList"/>
    <dgm:cxn modelId="{47C0763D-32FD-47AD-ADC2-8111EDB3207E}" type="presParOf" srcId="{D8E84355-374B-455E-9EED-17D656056E41}" destId="{53553D34-F5B8-4B43-9049-31D196223702}" srcOrd="1" destOrd="0" presId="urn:microsoft.com/office/officeart/2008/layout/LinedList"/>
    <dgm:cxn modelId="{5454512C-DA05-4AC9-901D-3572354C35A8}" type="presParOf" srcId="{B98B4C73-CBA0-428B-86E6-87B21A8B5FD9}" destId="{FD2C66D1-078D-4407-8A31-E9CB64FCE7EE}" srcOrd="6" destOrd="0" presId="urn:microsoft.com/office/officeart/2008/layout/LinedList"/>
    <dgm:cxn modelId="{BACD3272-CDBF-4523-B814-E0C0E6AE5883}" type="presParOf" srcId="{B98B4C73-CBA0-428B-86E6-87B21A8B5FD9}" destId="{4D614429-89FC-4F13-A8A9-06B9652885A6}" srcOrd="7" destOrd="0" presId="urn:microsoft.com/office/officeart/2008/layout/LinedList"/>
    <dgm:cxn modelId="{595A8013-8105-4C73-B3D7-F230BE7B4625}" type="presParOf" srcId="{4D614429-89FC-4F13-A8A9-06B9652885A6}" destId="{63578EC6-B7D6-42CA-996C-2F463A06204F}" srcOrd="0" destOrd="0" presId="urn:microsoft.com/office/officeart/2008/layout/LinedList"/>
    <dgm:cxn modelId="{42CEAA76-80CD-4F2A-A922-4D492F627AAB}" type="presParOf" srcId="{4D614429-89FC-4F13-A8A9-06B9652885A6}" destId="{411EAB44-E38B-4648-A883-D815FF6E82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CF9F42-6471-43BC-B601-D96D8196052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A6F9782-6F46-4928-84AB-24DDF7963F03}">
      <dgm:prSet/>
      <dgm:spPr/>
      <dgm:t>
        <a:bodyPr/>
        <a:lstStyle/>
        <a:p>
          <a:r>
            <a:rPr lang="en-US" b="0" i="0" baseline="0" dirty="0">
              <a:latin typeface="Cailbri"/>
            </a:rPr>
            <a:t>In accordance with 2 C.F.R. Part 170, all recipients are required to comply with reporting requirements under the Federal Funding Accountability and Transparency Act of 2006 (Pub. L. No. 109-282). </a:t>
          </a:r>
          <a:endParaRPr lang="en-US" dirty="0">
            <a:latin typeface="Cailbri"/>
          </a:endParaRPr>
        </a:p>
      </dgm:t>
    </dgm:pt>
    <dgm:pt modelId="{4115DB98-689D-4078-9474-27BF1ED6EAC9}" type="parTrans" cxnId="{CF0D9E0D-7388-4901-8E16-22DC3F9E76DA}">
      <dgm:prSet/>
      <dgm:spPr/>
      <dgm:t>
        <a:bodyPr/>
        <a:lstStyle/>
        <a:p>
          <a:endParaRPr lang="en-US"/>
        </a:p>
      </dgm:t>
    </dgm:pt>
    <dgm:pt modelId="{F31B0DC6-4AC2-4788-9EDF-117264E4A93E}" type="sibTrans" cxnId="{CF0D9E0D-7388-4901-8E16-22DC3F9E76DA}">
      <dgm:prSet/>
      <dgm:spPr/>
      <dgm:t>
        <a:bodyPr/>
        <a:lstStyle/>
        <a:p>
          <a:endParaRPr lang="en-US"/>
        </a:p>
      </dgm:t>
    </dgm:pt>
    <dgm:pt modelId="{6B32F01B-38D5-4C80-86B5-9726E8D85BAF}">
      <dgm:prSet/>
      <dgm:spPr/>
      <dgm:t>
        <a:bodyPr/>
        <a:lstStyle/>
        <a:p>
          <a:r>
            <a:rPr lang="en-US" b="0" i="0" baseline="0" dirty="0">
              <a:latin typeface="Cailbri"/>
            </a:rPr>
            <a:t>In general, all recipients are responsible for reporting sub-awards of $30,000 or more. In addition, recipients that meet certain criteria are responsible for reporting executive compensation. </a:t>
          </a:r>
          <a:endParaRPr lang="en-US" dirty="0">
            <a:latin typeface="Cailbri"/>
          </a:endParaRPr>
        </a:p>
      </dgm:t>
    </dgm:pt>
    <dgm:pt modelId="{B3CC9849-027A-41CA-8651-F5088A1F9381}" type="parTrans" cxnId="{9A85BAA7-E44D-42F8-80A5-A8A12AA5CB8D}">
      <dgm:prSet/>
      <dgm:spPr/>
      <dgm:t>
        <a:bodyPr/>
        <a:lstStyle/>
        <a:p>
          <a:endParaRPr lang="en-US"/>
        </a:p>
      </dgm:t>
    </dgm:pt>
    <dgm:pt modelId="{2C2D76BE-C76C-4784-A083-F0CAE29A1D78}" type="sibTrans" cxnId="{9A85BAA7-E44D-42F8-80A5-A8A12AA5CB8D}">
      <dgm:prSet/>
      <dgm:spPr/>
      <dgm:t>
        <a:bodyPr/>
        <a:lstStyle/>
        <a:p>
          <a:endParaRPr lang="en-US"/>
        </a:p>
      </dgm:t>
    </dgm:pt>
    <dgm:pt modelId="{FF05FA06-9CBA-4CE7-9898-836908EF7A01}">
      <dgm:prSet/>
      <dgm:spPr/>
      <dgm:t>
        <a:bodyPr/>
        <a:lstStyle/>
        <a:p>
          <a:r>
            <a:rPr lang="en-US" b="0" i="0" baseline="0" dirty="0">
              <a:latin typeface="Cailbri"/>
            </a:rPr>
            <a:t>Applicants must ensure they have the necessary processes and systems in place to comply with the reporting requirements should they receive funding.</a:t>
          </a:r>
          <a:endParaRPr lang="en-US" dirty="0">
            <a:latin typeface="Cailbri"/>
          </a:endParaRPr>
        </a:p>
      </dgm:t>
    </dgm:pt>
    <dgm:pt modelId="{830B8C2E-0864-4548-A3FC-3EF1A8DDE628}" type="parTrans" cxnId="{621005BC-4F78-45B8-8232-696196D12EC9}">
      <dgm:prSet/>
      <dgm:spPr/>
      <dgm:t>
        <a:bodyPr/>
        <a:lstStyle/>
        <a:p>
          <a:endParaRPr lang="en-US"/>
        </a:p>
      </dgm:t>
    </dgm:pt>
    <dgm:pt modelId="{03023E84-8882-4300-B557-9CD6877D908C}" type="sibTrans" cxnId="{621005BC-4F78-45B8-8232-696196D12EC9}">
      <dgm:prSet/>
      <dgm:spPr/>
      <dgm:t>
        <a:bodyPr/>
        <a:lstStyle/>
        <a:p>
          <a:endParaRPr lang="en-US"/>
        </a:p>
      </dgm:t>
    </dgm:pt>
    <dgm:pt modelId="{2A75A11F-CDAD-4B96-BBE5-9A4C5DCC471F}" type="pres">
      <dgm:prSet presAssocID="{9ECF9F42-6471-43BC-B601-D96D81960524}" presName="vert0" presStyleCnt="0">
        <dgm:presLayoutVars>
          <dgm:dir/>
          <dgm:animOne val="branch"/>
          <dgm:animLvl val="lvl"/>
        </dgm:presLayoutVars>
      </dgm:prSet>
      <dgm:spPr/>
    </dgm:pt>
    <dgm:pt modelId="{099AF156-D3B2-4206-801D-8722240A8D33}" type="pres">
      <dgm:prSet presAssocID="{1A6F9782-6F46-4928-84AB-24DDF7963F03}" presName="thickLine" presStyleLbl="alignNode1" presStyleIdx="0" presStyleCnt="3"/>
      <dgm:spPr/>
    </dgm:pt>
    <dgm:pt modelId="{F33EB28C-DB38-47C8-AC8B-E691FB426C5E}" type="pres">
      <dgm:prSet presAssocID="{1A6F9782-6F46-4928-84AB-24DDF7963F03}" presName="horz1" presStyleCnt="0"/>
      <dgm:spPr/>
    </dgm:pt>
    <dgm:pt modelId="{D5E11688-30B2-4725-B1CF-03DAA93907A0}" type="pres">
      <dgm:prSet presAssocID="{1A6F9782-6F46-4928-84AB-24DDF7963F03}" presName="tx1" presStyleLbl="revTx" presStyleIdx="0" presStyleCnt="3"/>
      <dgm:spPr/>
    </dgm:pt>
    <dgm:pt modelId="{0F361432-5875-465A-88DB-F9F50B034951}" type="pres">
      <dgm:prSet presAssocID="{1A6F9782-6F46-4928-84AB-24DDF7963F03}" presName="vert1" presStyleCnt="0"/>
      <dgm:spPr/>
    </dgm:pt>
    <dgm:pt modelId="{AFE8548D-319D-46FB-B024-D220FCCCC23C}" type="pres">
      <dgm:prSet presAssocID="{6B32F01B-38D5-4C80-86B5-9726E8D85BAF}" presName="thickLine" presStyleLbl="alignNode1" presStyleIdx="1" presStyleCnt="3"/>
      <dgm:spPr/>
    </dgm:pt>
    <dgm:pt modelId="{EC8FFD64-1E16-4E90-809F-37F9F5B8ACFA}" type="pres">
      <dgm:prSet presAssocID="{6B32F01B-38D5-4C80-86B5-9726E8D85BAF}" presName="horz1" presStyleCnt="0"/>
      <dgm:spPr/>
    </dgm:pt>
    <dgm:pt modelId="{6B66DA27-DD2D-41E8-A50E-63E9465AAFA3}" type="pres">
      <dgm:prSet presAssocID="{6B32F01B-38D5-4C80-86B5-9726E8D85BAF}" presName="tx1" presStyleLbl="revTx" presStyleIdx="1" presStyleCnt="3"/>
      <dgm:spPr/>
    </dgm:pt>
    <dgm:pt modelId="{92B9BA40-33F7-43C7-82DC-D4A100DE1958}" type="pres">
      <dgm:prSet presAssocID="{6B32F01B-38D5-4C80-86B5-9726E8D85BAF}" presName="vert1" presStyleCnt="0"/>
      <dgm:spPr/>
    </dgm:pt>
    <dgm:pt modelId="{CFB4FBFF-B770-4104-94E4-F2008340B611}" type="pres">
      <dgm:prSet presAssocID="{FF05FA06-9CBA-4CE7-9898-836908EF7A01}" presName="thickLine" presStyleLbl="alignNode1" presStyleIdx="2" presStyleCnt="3"/>
      <dgm:spPr/>
    </dgm:pt>
    <dgm:pt modelId="{F1CCC592-80AF-4F32-BE20-CEE5351C91C1}" type="pres">
      <dgm:prSet presAssocID="{FF05FA06-9CBA-4CE7-9898-836908EF7A01}" presName="horz1" presStyleCnt="0"/>
      <dgm:spPr/>
    </dgm:pt>
    <dgm:pt modelId="{726C09F6-7F93-487E-8848-2EE45D7904C1}" type="pres">
      <dgm:prSet presAssocID="{FF05FA06-9CBA-4CE7-9898-836908EF7A01}" presName="tx1" presStyleLbl="revTx" presStyleIdx="2" presStyleCnt="3"/>
      <dgm:spPr/>
    </dgm:pt>
    <dgm:pt modelId="{4D4B8B7B-B141-422F-AF34-68EA89A903F5}" type="pres">
      <dgm:prSet presAssocID="{FF05FA06-9CBA-4CE7-9898-836908EF7A01}" presName="vert1" presStyleCnt="0"/>
      <dgm:spPr/>
    </dgm:pt>
  </dgm:ptLst>
  <dgm:cxnLst>
    <dgm:cxn modelId="{CF0D9E0D-7388-4901-8E16-22DC3F9E76DA}" srcId="{9ECF9F42-6471-43BC-B601-D96D81960524}" destId="{1A6F9782-6F46-4928-84AB-24DDF7963F03}" srcOrd="0" destOrd="0" parTransId="{4115DB98-689D-4078-9474-27BF1ED6EAC9}" sibTransId="{F31B0DC6-4AC2-4788-9EDF-117264E4A93E}"/>
    <dgm:cxn modelId="{A7632292-B958-4583-BEE6-13964B583047}" type="presOf" srcId="{6B32F01B-38D5-4C80-86B5-9726E8D85BAF}" destId="{6B66DA27-DD2D-41E8-A50E-63E9465AAFA3}" srcOrd="0" destOrd="0" presId="urn:microsoft.com/office/officeart/2008/layout/LinedList"/>
    <dgm:cxn modelId="{9A85BAA7-E44D-42F8-80A5-A8A12AA5CB8D}" srcId="{9ECF9F42-6471-43BC-B601-D96D81960524}" destId="{6B32F01B-38D5-4C80-86B5-9726E8D85BAF}" srcOrd="1" destOrd="0" parTransId="{B3CC9849-027A-41CA-8651-F5088A1F9381}" sibTransId="{2C2D76BE-C76C-4784-A083-F0CAE29A1D78}"/>
    <dgm:cxn modelId="{D26D1EA9-9582-4340-82E6-E9E608706D1E}" type="presOf" srcId="{1A6F9782-6F46-4928-84AB-24DDF7963F03}" destId="{D5E11688-30B2-4725-B1CF-03DAA93907A0}" srcOrd="0" destOrd="0" presId="urn:microsoft.com/office/officeart/2008/layout/LinedList"/>
    <dgm:cxn modelId="{FB1808B5-4679-470A-B69E-998E462C8E83}" type="presOf" srcId="{9ECF9F42-6471-43BC-B601-D96D81960524}" destId="{2A75A11F-CDAD-4B96-BBE5-9A4C5DCC471F}" srcOrd="0" destOrd="0" presId="urn:microsoft.com/office/officeart/2008/layout/LinedList"/>
    <dgm:cxn modelId="{C455E1B5-5222-405E-9E36-DEA30FC4CBFF}" type="presOf" srcId="{FF05FA06-9CBA-4CE7-9898-836908EF7A01}" destId="{726C09F6-7F93-487E-8848-2EE45D7904C1}" srcOrd="0" destOrd="0" presId="urn:microsoft.com/office/officeart/2008/layout/LinedList"/>
    <dgm:cxn modelId="{621005BC-4F78-45B8-8232-696196D12EC9}" srcId="{9ECF9F42-6471-43BC-B601-D96D81960524}" destId="{FF05FA06-9CBA-4CE7-9898-836908EF7A01}" srcOrd="2" destOrd="0" parTransId="{830B8C2E-0864-4548-A3FC-3EF1A8DDE628}" sibTransId="{03023E84-8882-4300-B557-9CD6877D908C}"/>
    <dgm:cxn modelId="{59BBFD11-4E91-4DAC-BFF4-24512657C6B7}" type="presParOf" srcId="{2A75A11F-CDAD-4B96-BBE5-9A4C5DCC471F}" destId="{099AF156-D3B2-4206-801D-8722240A8D33}" srcOrd="0" destOrd="0" presId="urn:microsoft.com/office/officeart/2008/layout/LinedList"/>
    <dgm:cxn modelId="{C07DCD40-EE2A-4B6D-9E90-18907C222176}" type="presParOf" srcId="{2A75A11F-CDAD-4B96-BBE5-9A4C5DCC471F}" destId="{F33EB28C-DB38-47C8-AC8B-E691FB426C5E}" srcOrd="1" destOrd="0" presId="urn:microsoft.com/office/officeart/2008/layout/LinedList"/>
    <dgm:cxn modelId="{67A73BA3-6806-4A44-875B-98DD8BE84282}" type="presParOf" srcId="{F33EB28C-DB38-47C8-AC8B-E691FB426C5E}" destId="{D5E11688-30B2-4725-B1CF-03DAA93907A0}" srcOrd="0" destOrd="0" presId="urn:microsoft.com/office/officeart/2008/layout/LinedList"/>
    <dgm:cxn modelId="{3F7F8842-515E-4D2E-A0DC-8A9ED242657D}" type="presParOf" srcId="{F33EB28C-DB38-47C8-AC8B-E691FB426C5E}" destId="{0F361432-5875-465A-88DB-F9F50B034951}" srcOrd="1" destOrd="0" presId="urn:microsoft.com/office/officeart/2008/layout/LinedList"/>
    <dgm:cxn modelId="{904356DE-8888-435C-84A3-A1A77787E3D8}" type="presParOf" srcId="{2A75A11F-CDAD-4B96-BBE5-9A4C5DCC471F}" destId="{AFE8548D-319D-46FB-B024-D220FCCCC23C}" srcOrd="2" destOrd="0" presId="urn:microsoft.com/office/officeart/2008/layout/LinedList"/>
    <dgm:cxn modelId="{70BE626F-6145-4B87-AB5D-D9C1B54613D0}" type="presParOf" srcId="{2A75A11F-CDAD-4B96-BBE5-9A4C5DCC471F}" destId="{EC8FFD64-1E16-4E90-809F-37F9F5B8ACFA}" srcOrd="3" destOrd="0" presId="urn:microsoft.com/office/officeart/2008/layout/LinedList"/>
    <dgm:cxn modelId="{88D925CB-2F95-49E1-B206-7E7E06C2BC81}" type="presParOf" srcId="{EC8FFD64-1E16-4E90-809F-37F9F5B8ACFA}" destId="{6B66DA27-DD2D-41E8-A50E-63E9465AAFA3}" srcOrd="0" destOrd="0" presId="urn:microsoft.com/office/officeart/2008/layout/LinedList"/>
    <dgm:cxn modelId="{C15D69F5-998D-4F41-8D03-6F890F0509F0}" type="presParOf" srcId="{EC8FFD64-1E16-4E90-809F-37F9F5B8ACFA}" destId="{92B9BA40-33F7-43C7-82DC-D4A100DE1958}" srcOrd="1" destOrd="0" presId="urn:microsoft.com/office/officeart/2008/layout/LinedList"/>
    <dgm:cxn modelId="{A268F792-79A6-488C-91C4-C49AD9BCFAB1}" type="presParOf" srcId="{2A75A11F-CDAD-4B96-BBE5-9A4C5DCC471F}" destId="{CFB4FBFF-B770-4104-94E4-F2008340B611}" srcOrd="4" destOrd="0" presId="urn:microsoft.com/office/officeart/2008/layout/LinedList"/>
    <dgm:cxn modelId="{E0541B7E-66C2-4AFF-9CB3-1A69AFFFAA68}" type="presParOf" srcId="{2A75A11F-CDAD-4B96-BBE5-9A4C5DCC471F}" destId="{F1CCC592-80AF-4F32-BE20-CEE5351C91C1}" srcOrd="5" destOrd="0" presId="urn:microsoft.com/office/officeart/2008/layout/LinedList"/>
    <dgm:cxn modelId="{68066BDE-2093-4A52-9228-693ADB40CBAB}" type="presParOf" srcId="{F1CCC592-80AF-4F32-BE20-CEE5351C91C1}" destId="{726C09F6-7F93-487E-8848-2EE45D7904C1}" srcOrd="0" destOrd="0" presId="urn:microsoft.com/office/officeart/2008/layout/LinedList"/>
    <dgm:cxn modelId="{536B3035-3232-412C-8579-1B7DF3EF4203}" type="presParOf" srcId="{F1CCC592-80AF-4F32-BE20-CEE5351C91C1}" destId="{4D4B8B7B-B141-422F-AF34-68EA89A903F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2ED27-55C5-4C6F-A98E-6ACB70717568}">
      <dsp:nvSpPr>
        <dsp:cNvPr id="0" name=""/>
        <dsp:cNvSpPr/>
      </dsp:nvSpPr>
      <dsp:spPr>
        <a:xfrm>
          <a:off x="0" y="0"/>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E062F-198D-497F-A2F7-AC88E211DC21}">
      <dsp:nvSpPr>
        <dsp:cNvPr id="0" name=""/>
        <dsp:cNvSpPr/>
      </dsp:nvSpPr>
      <dsp:spPr>
        <a:xfrm>
          <a:off x="0" y="0"/>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Legislation creating the Program</a:t>
          </a:r>
        </a:p>
      </dsp:txBody>
      <dsp:txXfrm>
        <a:off x="0" y="0"/>
        <a:ext cx="22682200" cy="933502"/>
      </dsp:txXfrm>
    </dsp:sp>
    <dsp:sp modelId="{F6FCB3CB-12C0-40A9-A2ED-B2F8C82AAB05}">
      <dsp:nvSpPr>
        <dsp:cNvPr id="0" name=""/>
        <dsp:cNvSpPr/>
      </dsp:nvSpPr>
      <dsp:spPr>
        <a:xfrm>
          <a:off x="0" y="933502"/>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56E80-EC20-4395-A039-E87B9151074E}">
      <dsp:nvSpPr>
        <dsp:cNvPr id="0" name=""/>
        <dsp:cNvSpPr/>
      </dsp:nvSpPr>
      <dsp:spPr>
        <a:xfrm>
          <a:off x="0" y="933502"/>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What does the Program Fund?</a:t>
          </a:r>
        </a:p>
      </dsp:txBody>
      <dsp:txXfrm>
        <a:off x="0" y="933502"/>
        <a:ext cx="22682200" cy="933502"/>
      </dsp:txXfrm>
    </dsp:sp>
    <dsp:sp modelId="{44C66A82-52DF-4B71-8DF4-1A8E849796DF}">
      <dsp:nvSpPr>
        <dsp:cNvPr id="0" name=""/>
        <dsp:cNvSpPr/>
      </dsp:nvSpPr>
      <dsp:spPr>
        <a:xfrm>
          <a:off x="0" y="1867005"/>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9BC1A7-CCD4-494D-85AD-5A249BCBA124}">
      <dsp:nvSpPr>
        <dsp:cNvPr id="0" name=""/>
        <dsp:cNvSpPr/>
      </dsp:nvSpPr>
      <dsp:spPr>
        <a:xfrm>
          <a:off x="0" y="1867005"/>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Funding amount/Parameters</a:t>
          </a:r>
        </a:p>
      </dsp:txBody>
      <dsp:txXfrm>
        <a:off x="0" y="1867005"/>
        <a:ext cx="22682200" cy="933502"/>
      </dsp:txXfrm>
    </dsp:sp>
    <dsp:sp modelId="{6ADCDD62-1BFD-4796-803C-7BC01165C6DB}">
      <dsp:nvSpPr>
        <dsp:cNvPr id="0" name=""/>
        <dsp:cNvSpPr/>
      </dsp:nvSpPr>
      <dsp:spPr>
        <a:xfrm>
          <a:off x="0" y="2800508"/>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DCB582-44A9-4016-A00C-94537196BDFE}">
      <dsp:nvSpPr>
        <dsp:cNvPr id="0" name=""/>
        <dsp:cNvSpPr/>
      </dsp:nvSpPr>
      <dsp:spPr>
        <a:xfrm>
          <a:off x="0" y="2800508"/>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Competitive Grant process</a:t>
          </a:r>
        </a:p>
      </dsp:txBody>
      <dsp:txXfrm>
        <a:off x="0" y="2800508"/>
        <a:ext cx="22682200" cy="933502"/>
      </dsp:txXfrm>
    </dsp:sp>
    <dsp:sp modelId="{5AC4289D-2B12-42D6-A883-1295AF307CC9}">
      <dsp:nvSpPr>
        <dsp:cNvPr id="0" name=""/>
        <dsp:cNvSpPr/>
      </dsp:nvSpPr>
      <dsp:spPr>
        <a:xfrm>
          <a:off x="0" y="3734011"/>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6D7381-5C56-4205-802D-B49C3046B7CF}">
      <dsp:nvSpPr>
        <dsp:cNvPr id="0" name=""/>
        <dsp:cNvSpPr/>
      </dsp:nvSpPr>
      <dsp:spPr>
        <a:xfrm>
          <a:off x="0" y="3734011"/>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Eligible Organizations</a:t>
          </a:r>
        </a:p>
      </dsp:txBody>
      <dsp:txXfrm>
        <a:off x="0" y="3734011"/>
        <a:ext cx="22682200" cy="933502"/>
      </dsp:txXfrm>
    </dsp:sp>
    <dsp:sp modelId="{0584DE7C-0A5A-462C-BEB3-657552876793}">
      <dsp:nvSpPr>
        <dsp:cNvPr id="0" name=""/>
        <dsp:cNvSpPr/>
      </dsp:nvSpPr>
      <dsp:spPr>
        <a:xfrm>
          <a:off x="0" y="4667514"/>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F725D-2EB2-4F74-BE14-5746B9DC90AD}">
      <dsp:nvSpPr>
        <dsp:cNvPr id="0" name=""/>
        <dsp:cNvSpPr/>
      </dsp:nvSpPr>
      <dsp:spPr>
        <a:xfrm>
          <a:off x="0" y="4667514"/>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Key dates/timelines</a:t>
          </a:r>
        </a:p>
      </dsp:txBody>
      <dsp:txXfrm>
        <a:off x="0" y="4667514"/>
        <a:ext cx="22682200" cy="933502"/>
      </dsp:txXfrm>
    </dsp:sp>
    <dsp:sp modelId="{0FDF7B13-7210-4396-9E0B-02B211B9E684}">
      <dsp:nvSpPr>
        <dsp:cNvPr id="0" name=""/>
        <dsp:cNvSpPr/>
      </dsp:nvSpPr>
      <dsp:spPr>
        <a:xfrm>
          <a:off x="0" y="5601017"/>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37D17-0A4F-49B4-959F-6BEE1897F038}">
      <dsp:nvSpPr>
        <dsp:cNvPr id="0" name=""/>
        <dsp:cNvSpPr/>
      </dsp:nvSpPr>
      <dsp:spPr>
        <a:xfrm>
          <a:off x="0" y="5601017"/>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Application Requirements/Review Process</a:t>
          </a:r>
        </a:p>
      </dsp:txBody>
      <dsp:txXfrm>
        <a:off x="0" y="5601017"/>
        <a:ext cx="22682200" cy="933502"/>
      </dsp:txXfrm>
    </dsp:sp>
    <dsp:sp modelId="{18644245-BABB-453D-B66A-A11493176D5F}">
      <dsp:nvSpPr>
        <dsp:cNvPr id="0" name=""/>
        <dsp:cNvSpPr/>
      </dsp:nvSpPr>
      <dsp:spPr>
        <a:xfrm>
          <a:off x="0" y="6534520"/>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41663-4DF3-495A-93B3-1C4550CF25CA}">
      <dsp:nvSpPr>
        <dsp:cNvPr id="0" name=""/>
        <dsp:cNvSpPr/>
      </dsp:nvSpPr>
      <dsp:spPr>
        <a:xfrm>
          <a:off x="0" y="6534520"/>
          <a:ext cx="22682200" cy="93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latin typeface="Cailbri"/>
            </a:rPr>
            <a:t>Grantee Obligations</a:t>
          </a:r>
        </a:p>
      </dsp:txBody>
      <dsp:txXfrm>
        <a:off x="0" y="6534520"/>
        <a:ext cx="22682200" cy="933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FC549-CF02-49F0-9C32-42B906C07A3A}">
      <dsp:nvSpPr>
        <dsp:cNvPr id="0" name=""/>
        <dsp:cNvSpPr/>
      </dsp:nvSpPr>
      <dsp:spPr>
        <a:xfrm>
          <a:off x="0" y="5834"/>
          <a:ext cx="22682200" cy="12427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061159-590C-4CAC-94BD-FE08811F8ED2}">
      <dsp:nvSpPr>
        <dsp:cNvPr id="0" name=""/>
        <dsp:cNvSpPr/>
      </dsp:nvSpPr>
      <dsp:spPr>
        <a:xfrm>
          <a:off x="375924" y="202320"/>
          <a:ext cx="683499" cy="6834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5E6637-848F-4BAA-AFA6-6F6C318C2739}">
      <dsp:nvSpPr>
        <dsp:cNvPr id="0" name=""/>
        <dsp:cNvSpPr/>
      </dsp:nvSpPr>
      <dsp:spPr>
        <a:xfrm>
          <a:off x="1435348" y="5834"/>
          <a:ext cx="21246851" cy="1242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22" tIns="131522" rIns="131522" bIns="131522"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Construction, improvement, and/or acquisition of facilities and telecommunications equipment required to deploy middle mile broadband facilities</a:t>
          </a:r>
          <a:r>
            <a:rPr lang="en-US" sz="1900" kern="1200" dirty="0">
              <a:latin typeface="Cailbri"/>
            </a:rPr>
            <a:t>;</a:t>
          </a:r>
        </a:p>
      </dsp:txBody>
      <dsp:txXfrm>
        <a:off x="1435348" y="5834"/>
        <a:ext cx="21246851" cy="1242725"/>
      </dsp:txXfrm>
    </dsp:sp>
    <dsp:sp modelId="{D1B61655-8D45-4B19-BFAF-F63F3A3ECCF1}">
      <dsp:nvSpPr>
        <dsp:cNvPr id="0" name=""/>
        <dsp:cNvSpPr/>
      </dsp:nvSpPr>
      <dsp:spPr>
        <a:xfrm>
          <a:off x="0" y="1559241"/>
          <a:ext cx="22682200" cy="12427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12B39E-F235-447A-A035-CDBF6C6735B5}">
      <dsp:nvSpPr>
        <dsp:cNvPr id="0" name=""/>
        <dsp:cNvSpPr/>
      </dsp:nvSpPr>
      <dsp:spPr>
        <a:xfrm>
          <a:off x="375924" y="1838854"/>
          <a:ext cx="683499" cy="6834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EEABC5-4A7C-4244-9140-3CAE1405FEA9}">
      <dsp:nvSpPr>
        <dsp:cNvPr id="0" name=""/>
        <dsp:cNvSpPr/>
      </dsp:nvSpPr>
      <dsp:spPr>
        <a:xfrm>
          <a:off x="1435348" y="1559241"/>
          <a:ext cx="21246851" cy="1242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22" tIns="131522" rIns="131522" bIns="131522"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Engineering design, permitting and work related to environmental, historical and cultural reviews;</a:t>
          </a:r>
        </a:p>
      </dsp:txBody>
      <dsp:txXfrm>
        <a:off x="1435348" y="1559241"/>
        <a:ext cx="21246851" cy="1242725"/>
      </dsp:txXfrm>
    </dsp:sp>
    <dsp:sp modelId="{0BE4E3DA-F003-424B-A103-593EE06C8F07}">
      <dsp:nvSpPr>
        <dsp:cNvPr id="0" name=""/>
        <dsp:cNvSpPr/>
      </dsp:nvSpPr>
      <dsp:spPr>
        <a:xfrm>
          <a:off x="0" y="3112648"/>
          <a:ext cx="22682200" cy="12427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94E4A-A85B-4B7C-A656-F9A267422B3C}">
      <dsp:nvSpPr>
        <dsp:cNvPr id="0" name=""/>
        <dsp:cNvSpPr/>
      </dsp:nvSpPr>
      <dsp:spPr>
        <a:xfrm>
          <a:off x="375924" y="3392261"/>
          <a:ext cx="683499" cy="6834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BE2EAB-8E13-478D-B462-AF5449B9EF82}">
      <dsp:nvSpPr>
        <dsp:cNvPr id="0" name=""/>
        <dsp:cNvSpPr/>
      </dsp:nvSpPr>
      <dsp:spPr>
        <a:xfrm>
          <a:off x="1435348" y="3112648"/>
          <a:ext cx="21246851" cy="1242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22" tIns="131522" rIns="131522" bIns="131522"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ilbri"/>
            </a:rPr>
            <a:t>Personnel costs, including salaries and fringe benefits for staff and consultants required for the implementation of the MMG Program (such as project managers, program directors, subject matter experts, grant administrators, financial analysts, accountants, and attorneys);</a:t>
          </a:r>
        </a:p>
      </dsp:txBody>
      <dsp:txXfrm>
        <a:off x="1435348" y="3112648"/>
        <a:ext cx="21246851" cy="1242725"/>
      </dsp:txXfrm>
    </dsp:sp>
    <dsp:sp modelId="{99C14D0B-51C3-42CB-809B-2EB94AF9C722}">
      <dsp:nvSpPr>
        <dsp:cNvPr id="0" name=""/>
        <dsp:cNvSpPr/>
      </dsp:nvSpPr>
      <dsp:spPr>
        <a:xfrm>
          <a:off x="0" y="4666055"/>
          <a:ext cx="22682200" cy="12427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2611A9-2916-4E40-8375-1D86EE370D81}">
      <dsp:nvSpPr>
        <dsp:cNvPr id="0" name=""/>
        <dsp:cNvSpPr/>
      </dsp:nvSpPr>
      <dsp:spPr>
        <a:xfrm>
          <a:off x="375924" y="4945669"/>
          <a:ext cx="683499" cy="6834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084F71-C50F-4057-9F27-12F7A5A69216}">
      <dsp:nvSpPr>
        <dsp:cNvPr id="0" name=""/>
        <dsp:cNvSpPr/>
      </dsp:nvSpPr>
      <dsp:spPr>
        <a:xfrm>
          <a:off x="1435348" y="4666055"/>
          <a:ext cx="21246851" cy="1242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22" tIns="131522" rIns="131522" bIns="131522"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Reasonable, post-NOFO, pre-application expenses in an amount not to exceed $50,000</a:t>
          </a:r>
          <a:r>
            <a:rPr lang="en-US" sz="1900" kern="1200" dirty="0">
              <a:latin typeface="Cailbri"/>
            </a:rPr>
            <a:t>;</a:t>
          </a:r>
        </a:p>
      </dsp:txBody>
      <dsp:txXfrm>
        <a:off x="1435348" y="4666055"/>
        <a:ext cx="21246851" cy="1242725"/>
      </dsp:txXfrm>
    </dsp:sp>
    <dsp:sp modelId="{289B6BA7-0096-49F3-B3BB-B5029189C21D}">
      <dsp:nvSpPr>
        <dsp:cNvPr id="0" name=""/>
        <dsp:cNvSpPr/>
      </dsp:nvSpPr>
      <dsp:spPr>
        <a:xfrm>
          <a:off x="0" y="6219462"/>
          <a:ext cx="22682200" cy="12427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BE3950-E5C1-41EF-A4FF-0E7FED015E3A}">
      <dsp:nvSpPr>
        <dsp:cNvPr id="0" name=""/>
        <dsp:cNvSpPr/>
      </dsp:nvSpPr>
      <dsp:spPr>
        <a:xfrm>
          <a:off x="375924" y="6499076"/>
          <a:ext cx="683499" cy="6834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19EEBB-7271-4AD5-89F1-2B34FC13C2F1}">
      <dsp:nvSpPr>
        <dsp:cNvPr id="0" name=""/>
        <dsp:cNvSpPr/>
      </dsp:nvSpPr>
      <dsp:spPr>
        <a:xfrm>
          <a:off x="1435348" y="6219462"/>
          <a:ext cx="21246851" cy="1242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22" tIns="131522" rIns="131522" bIns="131522"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Costs necessary to carrying out programmatic activities of an award</a:t>
          </a:r>
        </a:p>
      </dsp:txBody>
      <dsp:txXfrm>
        <a:off x="1435348" y="6219462"/>
        <a:ext cx="21246851" cy="1242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F2ADD-45BF-47B3-A8DC-0C63E2B7ED48}">
      <dsp:nvSpPr>
        <dsp:cNvPr id="0" name=""/>
        <dsp:cNvSpPr/>
      </dsp:nvSpPr>
      <dsp:spPr>
        <a:xfrm>
          <a:off x="0" y="2711"/>
          <a:ext cx="22682200" cy="11554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F22201-18E3-43B1-BA80-79A9F4B66E75}">
      <dsp:nvSpPr>
        <dsp:cNvPr id="0" name=""/>
        <dsp:cNvSpPr/>
      </dsp:nvSpPr>
      <dsp:spPr>
        <a:xfrm>
          <a:off x="349523" y="262687"/>
          <a:ext cx="635496" cy="6354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BD4668-ACD2-4EEB-A173-76E712842A49}">
      <dsp:nvSpPr>
        <dsp:cNvPr id="0" name=""/>
        <dsp:cNvSpPr/>
      </dsp:nvSpPr>
      <dsp:spPr>
        <a:xfrm>
          <a:off x="1334542" y="2711"/>
          <a:ext cx="21347657" cy="115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5" tIns="122285" rIns="122285" bIns="122285"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For Covered Communications Equipment Or Services under the Secure and Trusted Communications Networks Act (regarding equipment produced by certain foreign companies (e.g. Huawei and ZTE Corporation)*</a:t>
          </a:r>
        </a:p>
      </dsp:txBody>
      <dsp:txXfrm>
        <a:off x="1334542" y="2711"/>
        <a:ext cx="21347657" cy="1155448"/>
      </dsp:txXfrm>
    </dsp:sp>
    <dsp:sp modelId="{7FCF605A-B9A7-41E7-BF33-813F24A2D598}">
      <dsp:nvSpPr>
        <dsp:cNvPr id="0" name=""/>
        <dsp:cNvSpPr/>
      </dsp:nvSpPr>
      <dsp:spPr>
        <a:xfrm>
          <a:off x="0" y="1447021"/>
          <a:ext cx="22682200" cy="11554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5DF6FD-8792-4971-BAAA-1B08AA07E116}">
      <dsp:nvSpPr>
        <dsp:cNvPr id="0" name=""/>
        <dsp:cNvSpPr/>
      </dsp:nvSpPr>
      <dsp:spPr>
        <a:xfrm>
          <a:off x="349523" y="1706997"/>
          <a:ext cx="635496" cy="635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2B3BEE-C001-482F-A9EB-71C3AEAFE8D3}">
      <dsp:nvSpPr>
        <dsp:cNvPr id="0" name=""/>
        <dsp:cNvSpPr/>
      </dsp:nvSpPr>
      <dsp:spPr>
        <a:xfrm>
          <a:off x="1334542" y="1447021"/>
          <a:ext cx="21347657" cy="115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5" tIns="122285" rIns="122285" bIns="122285"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Profit and Fees or other incremental charges above actual cost incurred by an award recipient or subrecipient </a:t>
          </a:r>
        </a:p>
      </dsp:txBody>
      <dsp:txXfrm>
        <a:off x="1334542" y="1447021"/>
        <a:ext cx="21347657" cy="1155448"/>
      </dsp:txXfrm>
    </dsp:sp>
    <dsp:sp modelId="{1BF6A4D7-6559-461C-89EA-DC2FB0C8A83C}">
      <dsp:nvSpPr>
        <dsp:cNvPr id="0" name=""/>
        <dsp:cNvSpPr/>
      </dsp:nvSpPr>
      <dsp:spPr>
        <a:xfrm>
          <a:off x="0" y="2891332"/>
          <a:ext cx="22682200" cy="11554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980FE-6977-4DCE-A33C-3937DD6AF50C}">
      <dsp:nvSpPr>
        <dsp:cNvPr id="0" name=""/>
        <dsp:cNvSpPr/>
      </dsp:nvSpPr>
      <dsp:spPr>
        <a:xfrm>
          <a:off x="349523" y="3151308"/>
          <a:ext cx="635496" cy="6354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3AA3F9-93FC-46CA-BEED-47FF702EEC35}">
      <dsp:nvSpPr>
        <dsp:cNvPr id="0" name=""/>
        <dsp:cNvSpPr/>
      </dsp:nvSpPr>
      <dsp:spPr>
        <a:xfrm>
          <a:off x="1334542" y="2891332"/>
          <a:ext cx="21347657" cy="115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5" tIns="122285" rIns="122285" bIns="122285"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To Support or Oppose Union Organizing</a:t>
          </a:r>
        </a:p>
      </dsp:txBody>
      <dsp:txXfrm>
        <a:off x="1334542" y="2891332"/>
        <a:ext cx="21347657" cy="1155448"/>
      </dsp:txXfrm>
    </dsp:sp>
    <dsp:sp modelId="{C0B5A10C-385B-4C34-9961-3CF2F083E057}">
      <dsp:nvSpPr>
        <dsp:cNvPr id="0" name=""/>
        <dsp:cNvSpPr/>
      </dsp:nvSpPr>
      <dsp:spPr>
        <a:xfrm>
          <a:off x="0" y="4335642"/>
          <a:ext cx="22682200" cy="11554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589EEF-6CF1-4E16-B8C8-9D59B33E230A}">
      <dsp:nvSpPr>
        <dsp:cNvPr id="0" name=""/>
        <dsp:cNvSpPr/>
      </dsp:nvSpPr>
      <dsp:spPr>
        <a:xfrm>
          <a:off x="349523" y="4595618"/>
          <a:ext cx="635496" cy="6354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1DF790-4E89-4C8B-AC70-E8131F22D589}">
      <dsp:nvSpPr>
        <dsp:cNvPr id="0" name=""/>
        <dsp:cNvSpPr/>
      </dsp:nvSpPr>
      <dsp:spPr>
        <a:xfrm>
          <a:off x="1334542" y="4335642"/>
          <a:ext cx="21347657" cy="115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5" tIns="122285" rIns="122285" bIns="122285"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For Non-Middle Mile Infrastructure </a:t>
          </a:r>
        </a:p>
      </dsp:txBody>
      <dsp:txXfrm>
        <a:off x="1334542" y="4335642"/>
        <a:ext cx="21347657" cy="1155448"/>
      </dsp:txXfrm>
    </dsp:sp>
    <dsp:sp modelId="{3C8E1ADB-A82B-4304-AD11-15204769C634}">
      <dsp:nvSpPr>
        <dsp:cNvPr id="0" name=""/>
        <dsp:cNvSpPr/>
      </dsp:nvSpPr>
      <dsp:spPr>
        <a:xfrm>
          <a:off x="0" y="5779952"/>
          <a:ext cx="22682200" cy="11554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BD00F0-83EC-495D-9A5E-DDAC7ECE233E}">
      <dsp:nvSpPr>
        <dsp:cNvPr id="0" name=""/>
        <dsp:cNvSpPr/>
      </dsp:nvSpPr>
      <dsp:spPr>
        <a:xfrm>
          <a:off x="349523" y="6039928"/>
          <a:ext cx="635496" cy="6354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F54D1B-90B2-4AFB-B371-18CBD78D64D3}">
      <dsp:nvSpPr>
        <dsp:cNvPr id="0" name=""/>
        <dsp:cNvSpPr/>
      </dsp:nvSpPr>
      <dsp:spPr>
        <a:xfrm>
          <a:off x="1334542" y="5779952"/>
          <a:ext cx="21347657" cy="115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5" tIns="122285" rIns="122285" bIns="122285"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As collateral for a loan made by any public or private lender</a:t>
          </a:r>
        </a:p>
      </dsp:txBody>
      <dsp:txXfrm>
        <a:off x="1334542" y="5779952"/>
        <a:ext cx="21347657" cy="1155448"/>
      </dsp:txXfrm>
    </dsp:sp>
    <dsp:sp modelId="{A0702CF7-F898-497D-B60B-198A17703CFB}">
      <dsp:nvSpPr>
        <dsp:cNvPr id="0" name=""/>
        <dsp:cNvSpPr/>
      </dsp:nvSpPr>
      <dsp:spPr>
        <a:xfrm>
          <a:off x="0" y="7224263"/>
          <a:ext cx="22682200" cy="11554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84834F-EC4C-45A7-873F-8F4899426A1A}">
      <dsp:nvSpPr>
        <dsp:cNvPr id="0" name=""/>
        <dsp:cNvSpPr/>
      </dsp:nvSpPr>
      <dsp:spPr>
        <a:xfrm>
          <a:off x="349523" y="7484239"/>
          <a:ext cx="635496" cy="6354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039ABB-3E29-4158-A22D-2EB267987400}">
      <dsp:nvSpPr>
        <dsp:cNvPr id="0" name=""/>
        <dsp:cNvSpPr/>
      </dsp:nvSpPr>
      <dsp:spPr>
        <a:xfrm>
          <a:off x="1334542" y="7224263"/>
          <a:ext cx="21347657" cy="1155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5" tIns="122285" rIns="122285" bIns="122285"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ilbri"/>
            </a:rPr>
            <a:t>For pre-application expenses, including previously incurred administrative costs or previously purchased equipment or construction activities, </a:t>
          </a:r>
          <a:r>
            <a:rPr lang="en-US" sz="3200" b="1" kern="1200" dirty="0">
              <a:latin typeface="Cailbri"/>
            </a:rPr>
            <a:t>except as allowed above (previous slide)</a:t>
          </a:r>
          <a:endParaRPr lang="en-US" sz="3200" kern="1200" dirty="0">
            <a:latin typeface="Cailbri"/>
          </a:endParaRPr>
        </a:p>
      </dsp:txBody>
      <dsp:txXfrm>
        <a:off x="1334542" y="7224263"/>
        <a:ext cx="21347657" cy="1155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83DEA-4557-499F-A031-6EC159BAACAD}">
      <dsp:nvSpPr>
        <dsp:cNvPr id="0" name=""/>
        <dsp:cNvSpPr/>
      </dsp:nvSpPr>
      <dsp:spPr>
        <a:xfrm>
          <a:off x="0" y="3646"/>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92C846-5E6F-499D-BD2F-A9B699C24EF2}">
      <dsp:nvSpPr>
        <dsp:cNvPr id="0" name=""/>
        <dsp:cNvSpPr/>
      </dsp:nvSpPr>
      <dsp:spPr>
        <a:xfrm>
          <a:off x="0" y="3646"/>
          <a:ext cx="22682200" cy="2486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latin typeface="Cailbri"/>
            </a:rPr>
            <a:t>Grants awarded cannot exceed 70% of total project cost</a:t>
          </a:r>
        </a:p>
      </dsp:txBody>
      <dsp:txXfrm>
        <a:off x="0" y="3646"/>
        <a:ext cx="22682200" cy="2486910"/>
      </dsp:txXfrm>
    </dsp:sp>
    <dsp:sp modelId="{ECB89915-4821-44B0-B77D-1F812D0A5C76}">
      <dsp:nvSpPr>
        <dsp:cNvPr id="0" name=""/>
        <dsp:cNvSpPr/>
      </dsp:nvSpPr>
      <dsp:spPr>
        <a:xfrm>
          <a:off x="0" y="2490556"/>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7D1DF-57E6-4FA4-810F-E82B628664D4}">
      <dsp:nvSpPr>
        <dsp:cNvPr id="0" name=""/>
        <dsp:cNvSpPr/>
      </dsp:nvSpPr>
      <dsp:spPr>
        <a:xfrm>
          <a:off x="0" y="2490556"/>
          <a:ext cx="22682200" cy="2486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latin typeface="Cailbri"/>
            </a:rPr>
            <a:t>EXCEPTION: Waiver available for grants made to Tribal governments and Native entities</a:t>
          </a:r>
        </a:p>
      </dsp:txBody>
      <dsp:txXfrm>
        <a:off x="0" y="2490556"/>
        <a:ext cx="22682200" cy="2486910"/>
      </dsp:txXfrm>
    </dsp:sp>
    <dsp:sp modelId="{32ACEF9F-029F-4693-B579-D98AF8B37C5D}">
      <dsp:nvSpPr>
        <dsp:cNvPr id="0" name=""/>
        <dsp:cNvSpPr/>
      </dsp:nvSpPr>
      <dsp:spPr>
        <a:xfrm>
          <a:off x="0" y="4977466"/>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C7304-D8A3-426F-8E7E-53C992CC3949}">
      <dsp:nvSpPr>
        <dsp:cNvPr id="0" name=""/>
        <dsp:cNvSpPr/>
      </dsp:nvSpPr>
      <dsp:spPr>
        <a:xfrm>
          <a:off x="0" y="4977466"/>
          <a:ext cx="22682200" cy="2486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latin typeface="Cailbri"/>
            </a:rPr>
            <a:t>Matching funds may be in the form of cash or non-cash donations of property, goods, or services (in-kind contributions) under certain conditions and meeting certain criteria (2 CFR 200.306)	</a:t>
          </a:r>
          <a:r>
            <a:rPr lang="en-US" sz="4900" kern="1200" dirty="0"/>
            <a:t>	</a:t>
          </a:r>
        </a:p>
      </dsp:txBody>
      <dsp:txXfrm>
        <a:off x="0" y="4977466"/>
        <a:ext cx="22682200" cy="2486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3D3D2-D7A2-45D3-B655-E2BB7101E62F}">
      <dsp:nvSpPr>
        <dsp:cNvPr id="0" name=""/>
        <dsp:cNvSpPr/>
      </dsp:nvSpPr>
      <dsp:spPr>
        <a:xfrm>
          <a:off x="0" y="100689"/>
          <a:ext cx="22682200" cy="13671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US" sz="5700" kern="1200" dirty="0">
              <a:latin typeface="Cailbri"/>
            </a:rPr>
            <a:t>REQUIRED DEMONSTRATIONS:</a:t>
          </a:r>
        </a:p>
      </dsp:txBody>
      <dsp:txXfrm>
        <a:off x="66738" y="167427"/>
        <a:ext cx="22548724" cy="1233668"/>
      </dsp:txXfrm>
    </dsp:sp>
    <dsp:sp modelId="{7A282BFC-FCD0-4E9F-8DE9-30DEF794D83D}">
      <dsp:nvSpPr>
        <dsp:cNvPr id="0" name=""/>
        <dsp:cNvSpPr/>
      </dsp:nvSpPr>
      <dsp:spPr>
        <a:xfrm>
          <a:off x="0" y="1467834"/>
          <a:ext cx="22682200" cy="5899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160"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en-US" sz="4400" kern="1200" dirty="0">
              <a:latin typeface="Cailbri"/>
            </a:rPr>
            <a:t> An Eligible entity must demonstrate to Assistant Secretary that it has completed buildout of:</a:t>
          </a:r>
        </a:p>
        <a:p>
          <a:pPr marL="571500" lvl="2" indent="-285750" algn="l" defTabSz="1955800">
            <a:lnSpc>
              <a:spcPct val="90000"/>
            </a:lnSpc>
            <a:spcBef>
              <a:spcPct val="0"/>
            </a:spcBef>
            <a:spcAft>
              <a:spcPct val="20000"/>
            </a:spcAft>
            <a:buFont typeface="Courier New" panose="02070309020205020404" pitchFamily="49" charset="0"/>
            <a:buChar char="o"/>
          </a:pPr>
          <a:r>
            <a:rPr lang="en-US" sz="4400" kern="1200" dirty="0">
              <a:latin typeface="Cailbri"/>
            </a:rPr>
            <a:t> 40 percent of project miles by end of second year after award date;</a:t>
          </a:r>
        </a:p>
        <a:p>
          <a:pPr marL="571500" lvl="2" indent="-285750" algn="l" defTabSz="1955800">
            <a:lnSpc>
              <a:spcPct val="90000"/>
            </a:lnSpc>
            <a:spcBef>
              <a:spcPct val="0"/>
            </a:spcBef>
            <a:spcAft>
              <a:spcPct val="20000"/>
            </a:spcAft>
            <a:buFont typeface="Courier New" panose="02070309020205020404" pitchFamily="49" charset="0"/>
            <a:buChar char="o"/>
          </a:pPr>
          <a:r>
            <a:rPr lang="en-US" sz="4400" kern="1200" dirty="0">
              <a:latin typeface="Cailbri"/>
            </a:rPr>
            <a:t> 60 percent by end of third year;</a:t>
          </a:r>
        </a:p>
        <a:p>
          <a:pPr marL="571500" lvl="2" indent="-285750" algn="l" defTabSz="1955800">
            <a:lnSpc>
              <a:spcPct val="90000"/>
            </a:lnSpc>
            <a:spcBef>
              <a:spcPct val="0"/>
            </a:spcBef>
            <a:spcAft>
              <a:spcPct val="20000"/>
            </a:spcAft>
            <a:buFont typeface="Courier New" panose="02070309020205020404" pitchFamily="49" charset="0"/>
            <a:buChar char="o"/>
          </a:pPr>
          <a:r>
            <a:rPr lang="en-US" sz="4400" kern="1200" dirty="0">
              <a:latin typeface="Cailbri"/>
            </a:rPr>
            <a:t> 80 percent by end of fourth year; and</a:t>
          </a:r>
        </a:p>
        <a:p>
          <a:pPr marL="571500" lvl="2" indent="-285750" algn="l" defTabSz="1955800">
            <a:lnSpc>
              <a:spcPct val="90000"/>
            </a:lnSpc>
            <a:spcBef>
              <a:spcPct val="0"/>
            </a:spcBef>
            <a:spcAft>
              <a:spcPct val="20000"/>
            </a:spcAft>
            <a:buFont typeface="Courier New" panose="02070309020205020404" pitchFamily="49" charset="0"/>
            <a:buChar char="o"/>
          </a:pPr>
          <a:r>
            <a:rPr lang="en-US" sz="4400" kern="1200" dirty="0">
              <a:latin typeface="Cailbri"/>
            </a:rPr>
            <a:t> 100 percent by end of fifth year</a:t>
          </a:r>
        </a:p>
        <a:p>
          <a:pPr marL="285750" lvl="1" indent="-285750" algn="l" defTabSz="1955800">
            <a:lnSpc>
              <a:spcPct val="90000"/>
            </a:lnSpc>
            <a:spcBef>
              <a:spcPct val="0"/>
            </a:spcBef>
            <a:spcAft>
              <a:spcPct val="20000"/>
            </a:spcAft>
            <a:buFont typeface="Courier New" panose="02070309020205020404" pitchFamily="49" charset="0"/>
            <a:buNone/>
          </a:pPr>
          <a:endParaRPr lang="en-US" sz="4400" kern="1200" dirty="0">
            <a:latin typeface="Cailbri"/>
          </a:endParaRPr>
        </a:p>
        <a:p>
          <a:pPr marL="285750" lvl="1" indent="-285750" algn="l" defTabSz="1955800">
            <a:lnSpc>
              <a:spcPct val="90000"/>
            </a:lnSpc>
            <a:spcBef>
              <a:spcPct val="0"/>
            </a:spcBef>
            <a:spcAft>
              <a:spcPct val="20000"/>
            </a:spcAft>
            <a:buChar char="•"/>
          </a:pPr>
          <a:r>
            <a:rPr lang="en-US" sz="4400" kern="1200" dirty="0">
              <a:latin typeface="Cailbri"/>
            </a:rPr>
            <a:t> Projects must be complete, lit, and operating no later than five years from date of funding availability to the eligible entity.</a:t>
          </a:r>
        </a:p>
      </dsp:txBody>
      <dsp:txXfrm>
        <a:off x="0" y="1467834"/>
        <a:ext cx="22682200" cy="5899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187F9-9609-4B0E-95CE-DCCCBBAAD7A8}">
      <dsp:nvSpPr>
        <dsp:cNvPr id="0" name=""/>
        <dsp:cNvSpPr/>
      </dsp:nvSpPr>
      <dsp:spPr>
        <a:xfrm>
          <a:off x="0" y="167694"/>
          <a:ext cx="22682200" cy="743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latin typeface="Cailbri"/>
            </a:rPr>
            <a:t>Attachment A - Cover Sheet </a:t>
          </a:r>
          <a:r>
            <a:rPr lang="en-US" sz="3100" kern="1200" dirty="0">
              <a:latin typeface="Cailbri"/>
            </a:rPr>
            <a:t>(Organization identifying information, contacts, Federal Tax ID number, signature of authorized representative)</a:t>
          </a:r>
        </a:p>
      </dsp:txBody>
      <dsp:txXfrm>
        <a:off x="36296" y="203990"/>
        <a:ext cx="22609608" cy="670943"/>
      </dsp:txXfrm>
    </dsp:sp>
    <dsp:sp modelId="{39C4FFB5-03DD-4F61-9350-109276819229}">
      <dsp:nvSpPr>
        <dsp:cNvPr id="0" name=""/>
        <dsp:cNvSpPr/>
      </dsp:nvSpPr>
      <dsp:spPr>
        <a:xfrm>
          <a:off x="0" y="1000509"/>
          <a:ext cx="22682200" cy="743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latin typeface="Cailbri"/>
            </a:rPr>
            <a:t>Attachment B – Provider and ISP Response Specification</a:t>
          </a:r>
          <a:endParaRPr lang="en-US" sz="3100" kern="1200" dirty="0">
            <a:latin typeface="Cailbri"/>
          </a:endParaRPr>
        </a:p>
      </dsp:txBody>
      <dsp:txXfrm>
        <a:off x="36296" y="1036805"/>
        <a:ext cx="22609608" cy="670943"/>
      </dsp:txXfrm>
    </dsp:sp>
    <dsp:sp modelId="{1F077232-4539-4965-9FBE-7382D78DBEA0}">
      <dsp:nvSpPr>
        <dsp:cNvPr id="0" name=""/>
        <dsp:cNvSpPr/>
      </dsp:nvSpPr>
      <dsp:spPr>
        <a:xfrm>
          <a:off x="0" y="1744044"/>
          <a:ext cx="22682200" cy="1925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16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Cailbri"/>
            </a:rPr>
            <a:t>Description of how provider meets NTIA Grant Program Requirements</a:t>
          </a:r>
        </a:p>
        <a:p>
          <a:pPr marL="285750" lvl="1" indent="-285750" algn="l" defTabSz="1244600">
            <a:lnSpc>
              <a:spcPct val="90000"/>
            </a:lnSpc>
            <a:spcBef>
              <a:spcPct val="0"/>
            </a:spcBef>
            <a:spcAft>
              <a:spcPct val="20000"/>
            </a:spcAft>
            <a:buChar char="•"/>
          </a:pPr>
          <a:r>
            <a:rPr lang="en-US" sz="2800" kern="1200" dirty="0">
              <a:latin typeface="Cailbri"/>
            </a:rPr>
            <a:t>Description of proposed middle mile routes provider believes eligible for Program</a:t>
          </a:r>
        </a:p>
        <a:p>
          <a:pPr marL="285750" lvl="1" indent="-285750" algn="l" defTabSz="1244600">
            <a:lnSpc>
              <a:spcPct val="90000"/>
            </a:lnSpc>
            <a:spcBef>
              <a:spcPct val="0"/>
            </a:spcBef>
            <a:spcAft>
              <a:spcPct val="20000"/>
            </a:spcAft>
            <a:buChar char="•"/>
          </a:pPr>
          <a:r>
            <a:rPr lang="en-US" sz="2800" kern="1200" dirty="0">
              <a:latin typeface="Cailbri"/>
            </a:rPr>
            <a:t>Description of matching funds available for the project</a:t>
          </a:r>
        </a:p>
        <a:p>
          <a:pPr marL="285750" lvl="1" indent="-285750" algn="l" defTabSz="1244600">
            <a:lnSpc>
              <a:spcPct val="90000"/>
            </a:lnSpc>
            <a:spcBef>
              <a:spcPct val="0"/>
            </a:spcBef>
            <a:spcAft>
              <a:spcPct val="20000"/>
            </a:spcAft>
            <a:buChar char="•"/>
          </a:pPr>
          <a:r>
            <a:rPr lang="en-US" sz="2800" kern="1200" dirty="0">
              <a:latin typeface="Cailbri"/>
            </a:rPr>
            <a:t>Other information</a:t>
          </a:r>
        </a:p>
      </dsp:txBody>
      <dsp:txXfrm>
        <a:off x="0" y="1744044"/>
        <a:ext cx="22682200" cy="1925100"/>
      </dsp:txXfrm>
    </dsp:sp>
    <dsp:sp modelId="{A33F6D9D-1650-40BF-8663-B3D0BA6E56E4}">
      <dsp:nvSpPr>
        <dsp:cNvPr id="0" name=""/>
        <dsp:cNvSpPr/>
      </dsp:nvSpPr>
      <dsp:spPr>
        <a:xfrm>
          <a:off x="0" y="3669144"/>
          <a:ext cx="22682200" cy="743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latin typeface="Cailbri"/>
            </a:rPr>
            <a:t>Attachment C – Community Response Specifications (for community respondents)</a:t>
          </a:r>
          <a:endParaRPr lang="en-US" sz="3100" kern="1200" dirty="0">
            <a:latin typeface="Cailbri"/>
          </a:endParaRPr>
        </a:p>
      </dsp:txBody>
      <dsp:txXfrm>
        <a:off x="36296" y="3705440"/>
        <a:ext cx="22609608" cy="670943"/>
      </dsp:txXfrm>
    </dsp:sp>
    <dsp:sp modelId="{092EC9E4-DF49-4512-A132-4EF7A06EEE55}">
      <dsp:nvSpPr>
        <dsp:cNvPr id="0" name=""/>
        <dsp:cNvSpPr/>
      </dsp:nvSpPr>
      <dsp:spPr>
        <a:xfrm>
          <a:off x="0" y="4412679"/>
          <a:ext cx="22682200" cy="2887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16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Cailbri"/>
            </a:rPr>
            <a:t>Description of how community satisfies program requirements</a:t>
          </a:r>
        </a:p>
        <a:p>
          <a:pPr marL="285750" lvl="1" indent="-285750" algn="l" defTabSz="1244600">
            <a:lnSpc>
              <a:spcPct val="90000"/>
            </a:lnSpc>
            <a:spcBef>
              <a:spcPct val="0"/>
            </a:spcBef>
            <a:spcAft>
              <a:spcPct val="20000"/>
            </a:spcAft>
            <a:buChar char="•"/>
          </a:pPr>
          <a:r>
            <a:rPr lang="en-US" sz="2800" kern="1200" dirty="0">
              <a:latin typeface="Cailbri"/>
            </a:rPr>
            <a:t>Description of community/area/route:</a:t>
          </a:r>
        </a:p>
        <a:p>
          <a:pPr marL="571500" lvl="2" indent="-285750" algn="l" defTabSz="1244600">
            <a:lnSpc>
              <a:spcPct val="90000"/>
            </a:lnSpc>
            <a:spcBef>
              <a:spcPct val="0"/>
            </a:spcBef>
            <a:spcAft>
              <a:spcPct val="20000"/>
            </a:spcAft>
            <a:buChar char="•"/>
          </a:pPr>
          <a:r>
            <a:rPr lang="en-US" sz="2800" kern="1200" dirty="0">
              <a:latin typeface="Cailbri"/>
            </a:rPr>
            <a:t>Number of unserved locations</a:t>
          </a:r>
        </a:p>
        <a:p>
          <a:pPr marL="571500" lvl="2" indent="-285750" algn="l" defTabSz="1244600">
            <a:lnSpc>
              <a:spcPct val="90000"/>
            </a:lnSpc>
            <a:spcBef>
              <a:spcPct val="0"/>
            </a:spcBef>
            <a:spcAft>
              <a:spcPct val="20000"/>
            </a:spcAft>
            <a:buChar char="•"/>
          </a:pPr>
          <a:r>
            <a:rPr lang="en-US" sz="2800" kern="1200" dirty="0">
              <a:latin typeface="Cailbri"/>
            </a:rPr>
            <a:t>Whether Community has relationship with existing ISP</a:t>
          </a:r>
        </a:p>
        <a:p>
          <a:pPr marL="285750" lvl="1" indent="-285750" algn="l" defTabSz="1244600">
            <a:lnSpc>
              <a:spcPct val="90000"/>
            </a:lnSpc>
            <a:spcBef>
              <a:spcPct val="0"/>
            </a:spcBef>
            <a:spcAft>
              <a:spcPct val="20000"/>
            </a:spcAft>
            <a:buChar char="•"/>
          </a:pPr>
          <a:r>
            <a:rPr lang="en-US" sz="2800" kern="1200" dirty="0">
              <a:latin typeface="Cailbri"/>
            </a:rPr>
            <a:t>Information regarding matching funds, in-kind contributions</a:t>
          </a:r>
        </a:p>
        <a:p>
          <a:pPr marL="285750" lvl="1" indent="-285750" algn="l" defTabSz="1244600">
            <a:lnSpc>
              <a:spcPct val="90000"/>
            </a:lnSpc>
            <a:spcBef>
              <a:spcPct val="0"/>
            </a:spcBef>
            <a:spcAft>
              <a:spcPct val="20000"/>
            </a:spcAft>
            <a:buChar char="•"/>
          </a:pPr>
          <a:r>
            <a:rPr lang="en-US" sz="2800" kern="1200" dirty="0">
              <a:latin typeface="Cailbri"/>
            </a:rPr>
            <a:t>Whether Community will utilize a Public-private partnership</a:t>
          </a:r>
        </a:p>
      </dsp:txBody>
      <dsp:txXfrm>
        <a:off x="0" y="4412679"/>
        <a:ext cx="22682200" cy="28876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B122A-454C-4E73-8284-2DDBDDDA14C3}">
      <dsp:nvSpPr>
        <dsp:cNvPr id="0" name=""/>
        <dsp:cNvSpPr/>
      </dsp:nvSpPr>
      <dsp:spPr>
        <a:xfrm>
          <a:off x="0" y="0"/>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AB05D-634E-4974-8CFC-BF48A2C79367}">
      <dsp:nvSpPr>
        <dsp:cNvPr id="0" name=""/>
        <dsp:cNvSpPr/>
      </dsp:nvSpPr>
      <dsp:spPr>
        <a:xfrm>
          <a:off x="0" y="0"/>
          <a:ext cx="22682200" cy="186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Cailbri"/>
            </a:rPr>
            <a:t>Record of compliance with federal labor and employment laws </a:t>
          </a:r>
          <a:r>
            <a:rPr lang="en-US" sz="3800" b="1" kern="1200" dirty="0">
              <a:latin typeface="Cailbri"/>
            </a:rPr>
            <a:t>as well as records of any other entities participating in the project including contractors and subcontractors. </a:t>
          </a:r>
          <a:r>
            <a:rPr lang="en-US" sz="3800" kern="1200" dirty="0">
              <a:latin typeface="Cailbri"/>
            </a:rPr>
            <a:t>(Last three years)</a:t>
          </a:r>
        </a:p>
      </dsp:txBody>
      <dsp:txXfrm>
        <a:off x="0" y="0"/>
        <a:ext cx="22682200" cy="1867005"/>
      </dsp:txXfrm>
    </dsp:sp>
    <dsp:sp modelId="{C9A8E853-B315-432E-82BE-2201A80944F5}">
      <dsp:nvSpPr>
        <dsp:cNvPr id="0" name=""/>
        <dsp:cNvSpPr/>
      </dsp:nvSpPr>
      <dsp:spPr>
        <a:xfrm>
          <a:off x="0" y="1867005"/>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38D0D-EB7C-464A-B873-E5313BFD8C8F}">
      <dsp:nvSpPr>
        <dsp:cNvPr id="0" name=""/>
        <dsp:cNvSpPr/>
      </dsp:nvSpPr>
      <dsp:spPr>
        <a:xfrm>
          <a:off x="0" y="1867005"/>
          <a:ext cx="22682200" cy="186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Cailbri"/>
            </a:rPr>
            <a:t>A certification from an Officer/Director-level employee (or equivalent) of the applicant evidencing consistent past compliance with federal labor and employment laws by the applicant, as well as contractors and subcontractors.</a:t>
          </a:r>
        </a:p>
      </dsp:txBody>
      <dsp:txXfrm>
        <a:off x="0" y="1867005"/>
        <a:ext cx="22682200" cy="1867005"/>
      </dsp:txXfrm>
    </dsp:sp>
    <dsp:sp modelId="{5C9F73D8-DCB7-4205-964E-CC4E1EB533A3}">
      <dsp:nvSpPr>
        <dsp:cNvPr id="0" name=""/>
        <dsp:cNvSpPr/>
      </dsp:nvSpPr>
      <dsp:spPr>
        <a:xfrm>
          <a:off x="0" y="3734011"/>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BEADD8-A1D1-451F-83FF-53D1DF0BB6A3}">
      <dsp:nvSpPr>
        <dsp:cNvPr id="0" name=""/>
        <dsp:cNvSpPr/>
      </dsp:nvSpPr>
      <dsp:spPr>
        <a:xfrm>
          <a:off x="0" y="3734011"/>
          <a:ext cx="22682200" cy="186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Cailbri"/>
            </a:rPr>
            <a:t>Written disclosure of instances where applicant, contractors, or subcontractors were found to have violated OSHA, FLSA, or any other applicable labor/employment law for the preceding three years.</a:t>
          </a:r>
        </a:p>
      </dsp:txBody>
      <dsp:txXfrm>
        <a:off x="0" y="3734011"/>
        <a:ext cx="22682200" cy="1867005"/>
      </dsp:txXfrm>
    </dsp:sp>
    <dsp:sp modelId="{FD2C66D1-078D-4407-8A31-E9CB64FCE7EE}">
      <dsp:nvSpPr>
        <dsp:cNvPr id="0" name=""/>
        <dsp:cNvSpPr/>
      </dsp:nvSpPr>
      <dsp:spPr>
        <a:xfrm>
          <a:off x="0" y="5601017"/>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78EC6-B7D6-42CA-996C-2F463A06204F}">
      <dsp:nvSpPr>
        <dsp:cNvPr id="0" name=""/>
        <dsp:cNvSpPr/>
      </dsp:nvSpPr>
      <dsp:spPr>
        <a:xfrm>
          <a:off x="0" y="5601017"/>
          <a:ext cx="22682200" cy="186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Cailbri"/>
            </a:rPr>
            <a:t>Written plan for ensuring compliance with federal labor/employment laws</a:t>
          </a:r>
        </a:p>
      </dsp:txBody>
      <dsp:txXfrm>
        <a:off x="0" y="5601017"/>
        <a:ext cx="22682200" cy="18670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AF156-D3B2-4206-801D-8722240A8D33}">
      <dsp:nvSpPr>
        <dsp:cNvPr id="0" name=""/>
        <dsp:cNvSpPr/>
      </dsp:nvSpPr>
      <dsp:spPr>
        <a:xfrm>
          <a:off x="0" y="4092"/>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11688-30B2-4725-B1CF-03DAA93907A0}">
      <dsp:nvSpPr>
        <dsp:cNvPr id="0" name=""/>
        <dsp:cNvSpPr/>
      </dsp:nvSpPr>
      <dsp:spPr>
        <a:xfrm>
          <a:off x="0" y="4092"/>
          <a:ext cx="22682200" cy="279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l" defTabSz="2489200">
            <a:lnSpc>
              <a:spcPct val="90000"/>
            </a:lnSpc>
            <a:spcBef>
              <a:spcPct val="0"/>
            </a:spcBef>
            <a:spcAft>
              <a:spcPct val="35000"/>
            </a:spcAft>
            <a:buNone/>
          </a:pPr>
          <a:r>
            <a:rPr lang="en-US" sz="5600" b="0" i="0" kern="1200" baseline="0" dirty="0">
              <a:latin typeface="Cailbri"/>
            </a:rPr>
            <a:t>In accordance with 2 C.F.R. Part 170, all recipients are required to comply with reporting requirements under the Federal Funding Accountability and Transparency Act of 2006 (Pub. L. No. 109-282). </a:t>
          </a:r>
          <a:endParaRPr lang="en-US" sz="5600" kern="1200" dirty="0">
            <a:latin typeface="Cailbri"/>
          </a:endParaRPr>
        </a:p>
      </dsp:txBody>
      <dsp:txXfrm>
        <a:off x="0" y="4092"/>
        <a:ext cx="22682200" cy="2791412"/>
      </dsp:txXfrm>
    </dsp:sp>
    <dsp:sp modelId="{AFE8548D-319D-46FB-B024-D220FCCCC23C}">
      <dsp:nvSpPr>
        <dsp:cNvPr id="0" name=""/>
        <dsp:cNvSpPr/>
      </dsp:nvSpPr>
      <dsp:spPr>
        <a:xfrm>
          <a:off x="0" y="2795505"/>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6DA27-DD2D-41E8-A50E-63E9465AAFA3}">
      <dsp:nvSpPr>
        <dsp:cNvPr id="0" name=""/>
        <dsp:cNvSpPr/>
      </dsp:nvSpPr>
      <dsp:spPr>
        <a:xfrm>
          <a:off x="0" y="2795505"/>
          <a:ext cx="22682200" cy="279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l" defTabSz="2489200">
            <a:lnSpc>
              <a:spcPct val="90000"/>
            </a:lnSpc>
            <a:spcBef>
              <a:spcPct val="0"/>
            </a:spcBef>
            <a:spcAft>
              <a:spcPct val="35000"/>
            </a:spcAft>
            <a:buNone/>
          </a:pPr>
          <a:r>
            <a:rPr lang="en-US" sz="5600" b="0" i="0" kern="1200" baseline="0" dirty="0">
              <a:latin typeface="Cailbri"/>
            </a:rPr>
            <a:t>In general, all recipients are responsible for reporting sub-awards of $30,000 or more. In addition, recipients that meet certain criteria are responsible for reporting executive compensation. </a:t>
          </a:r>
          <a:endParaRPr lang="en-US" sz="5600" kern="1200" dirty="0">
            <a:latin typeface="Cailbri"/>
          </a:endParaRPr>
        </a:p>
      </dsp:txBody>
      <dsp:txXfrm>
        <a:off x="0" y="2795505"/>
        <a:ext cx="22682200" cy="2791412"/>
      </dsp:txXfrm>
    </dsp:sp>
    <dsp:sp modelId="{CFB4FBFF-B770-4104-94E4-F2008340B611}">
      <dsp:nvSpPr>
        <dsp:cNvPr id="0" name=""/>
        <dsp:cNvSpPr/>
      </dsp:nvSpPr>
      <dsp:spPr>
        <a:xfrm>
          <a:off x="0" y="5586917"/>
          <a:ext cx="22682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6C09F6-7F93-487E-8848-2EE45D7904C1}">
      <dsp:nvSpPr>
        <dsp:cNvPr id="0" name=""/>
        <dsp:cNvSpPr/>
      </dsp:nvSpPr>
      <dsp:spPr>
        <a:xfrm>
          <a:off x="0" y="5586917"/>
          <a:ext cx="22682200" cy="279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l" defTabSz="2489200">
            <a:lnSpc>
              <a:spcPct val="90000"/>
            </a:lnSpc>
            <a:spcBef>
              <a:spcPct val="0"/>
            </a:spcBef>
            <a:spcAft>
              <a:spcPct val="35000"/>
            </a:spcAft>
            <a:buNone/>
          </a:pPr>
          <a:r>
            <a:rPr lang="en-US" sz="5600" b="0" i="0" kern="1200" baseline="0" dirty="0">
              <a:latin typeface="Cailbri"/>
            </a:rPr>
            <a:t>Applicants must ensure they have the necessary processes and systems in place to comply with the reporting requirements should they receive funding.</a:t>
          </a:r>
          <a:endParaRPr lang="en-US" sz="5600" kern="1200" dirty="0">
            <a:latin typeface="Cailbri"/>
          </a:endParaRPr>
        </a:p>
      </dsp:txBody>
      <dsp:txXfrm>
        <a:off x="0" y="5586917"/>
        <a:ext cx="22682200" cy="27914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a:defRPr sz="1200" b="0" i="0">
                <a:latin typeface="Source Sans Pro Light" charset="0"/>
              </a:defRPr>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1" tIns="47111" rIns="94221" bIns="47111" rtlCol="0"/>
          <a:lstStyle>
            <a:lvl1pPr algn="r">
              <a:defRPr sz="1200" b="0" i="0">
                <a:latin typeface="Source Sans Pro Light" charset="0"/>
              </a:defRPr>
            </a:lvl1pPr>
          </a:lstStyle>
          <a:p>
            <a:fld id="{EFC10EE1-B198-C942-8235-326C972CBB30}" type="datetimeFigureOut">
              <a:rPr lang="en-US" smtClean="0"/>
              <a:pPr/>
              <a:t>7/11/2022</a:t>
            </a:fld>
            <a:endParaRPr lang="en-US"/>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1" tIns="47111" rIns="94221" bIns="47111" rtlCol="0" anchor="b"/>
          <a:lstStyle>
            <a:lvl1pPr algn="l">
              <a:defRPr sz="1200" b="0" i="0">
                <a:latin typeface="Source Sans Pro Light" charset="0"/>
              </a:defRPr>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1" tIns="47111" rIns="94221" bIns="47111" rtlCol="0" anchor="b"/>
          <a:lstStyle>
            <a:lvl1pPr algn="r">
              <a:defRPr sz="1200" b="0" i="0">
                <a:latin typeface="Source Sans Pro Light"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Source Sans Pro Light" charset="0"/>
        <a:ea typeface="+mn-ea"/>
        <a:cs typeface="+mn-cs"/>
      </a:defRPr>
    </a:lvl1pPr>
    <a:lvl2pPr marL="914217" algn="l" defTabSz="914217" rtl="0" eaLnBrk="1" latinLnBrk="0" hangingPunct="1">
      <a:defRPr sz="2400" b="0" i="0" kern="1200">
        <a:solidFill>
          <a:schemeClr val="tx1"/>
        </a:solidFill>
        <a:latin typeface="Source Sans Pro Light" charset="0"/>
        <a:ea typeface="+mn-ea"/>
        <a:cs typeface="+mn-cs"/>
      </a:defRPr>
    </a:lvl2pPr>
    <a:lvl3pPr marL="1828434" algn="l" defTabSz="914217" rtl="0" eaLnBrk="1" latinLnBrk="0" hangingPunct="1">
      <a:defRPr sz="2400" b="0" i="0" kern="1200">
        <a:solidFill>
          <a:schemeClr val="tx1"/>
        </a:solidFill>
        <a:latin typeface="Source Sans Pro Light" charset="0"/>
        <a:ea typeface="+mn-ea"/>
        <a:cs typeface="+mn-cs"/>
      </a:defRPr>
    </a:lvl3pPr>
    <a:lvl4pPr marL="2742651" algn="l" defTabSz="914217" rtl="0" eaLnBrk="1" latinLnBrk="0" hangingPunct="1">
      <a:defRPr sz="2400" b="0" i="0" kern="1200">
        <a:solidFill>
          <a:schemeClr val="tx1"/>
        </a:solidFill>
        <a:latin typeface="Source Sans Pro Light" charset="0"/>
        <a:ea typeface="+mn-ea"/>
        <a:cs typeface="+mn-cs"/>
      </a:defRPr>
    </a:lvl4pPr>
    <a:lvl5pPr marL="3656868" algn="l" defTabSz="914217" rtl="0" eaLnBrk="1" latinLnBrk="0" hangingPunct="1">
      <a:defRPr sz="2400" b="0" i="0" kern="1200">
        <a:solidFill>
          <a:schemeClr val="tx1"/>
        </a:solidFill>
        <a:latin typeface="Source Sans Pr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235429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36887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668390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41</a:t>
            </a:fld>
            <a:endParaRPr lang="en-US" dirty="0"/>
          </a:p>
        </p:txBody>
      </p:sp>
    </p:spTree>
    <p:extLst>
      <p:ext uri="{BB962C8B-B14F-4D97-AF65-F5344CB8AC3E}">
        <p14:creationId xmlns:p14="http://schemas.microsoft.com/office/powerpoint/2010/main" val="136895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Head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Page header goes here</a:t>
            </a:r>
          </a:p>
        </p:txBody>
      </p:sp>
      <p:sp>
        <p:nvSpPr>
          <p:cNvPr id="3" name="Content Placeholder 2"/>
          <p:cNvSpPr>
            <a:spLocks noGrp="1"/>
          </p:cNvSpPr>
          <p:nvPr>
            <p:ph idx="1" hasCustomPrompt="1"/>
          </p:nvPr>
        </p:nvSpPr>
        <p:spPr/>
        <p:txBody>
          <a:bodyPr/>
          <a:lstStyle>
            <a:lvl1pPr>
              <a:defRPr baseline="0"/>
            </a:lvl1pPr>
          </a:lstStyle>
          <a:p>
            <a:pPr lvl="0"/>
            <a:r>
              <a:rPr lang="en-US"/>
              <a:t>Body copy goes here</a:t>
            </a:r>
          </a:p>
        </p:txBody>
      </p:sp>
      <p:sp>
        <p:nvSpPr>
          <p:cNvPr id="4" name="Date Placeholder 3"/>
          <p:cNvSpPr>
            <a:spLocks noGrp="1"/>
          </p:cNvSpPr>
          <p:nvPr>
            <p:ph type="dt" sz="half" idx="10"/>
          </p:nvPr>
        </p:nvSpPr>
        <p:spPr/>
        <p:txBody>
          <a:bodyPr/>
          <a:lstStyle/>
          <a:p>
            <a:fld id="{658E02D0-1C62-4DB6-A5D8-F99B7E6648C0}" type="datetimeFigureOut">
              <a:rPr lang="en-US" smtClean="0"/>
              <a:t>7/11/2022</a:t>
            </a:fld>
            <a:endParaRPr lang="en-US"/>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229060016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ning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772"/>
                    </a14:imgEffect>
                    <a14:imgEffect>
                      <a14:saturation sat="114000"/>
                    </a14:imgEffect>
                  </a14:imgLayer>
                </a14:imgProps>
              </a:ext>
              <a:ext uri="{28A0092B-C50C-407E-A947-70E740481C1C}">
                <a14:useLocalDpi xmlns:a14="http://schemas.microsoft.com/office/drawing/2010/main" val="0"/>
              </a:ext>
            </a:extLst>
          </a:blip>
          <a:srcRect/>
          <a:stretch/>
        </p:blipFill>
        <p:spPr>
          <a:xfrm>
            <a:off x="0" y="-79514"/>
            <a:ext cx="24377650" cy="13795513"/>
          </a:xfrm>
          <a:prstGeom prst="rect">
            <a:avLst/>
          </a:prstGeom>
        </p:spPr>
      </p:pic>
      <p:sp>
        <p:nvSpPr>
          <p:cNvPr id="8" name="Oval 7"/>
          <p:cNvSpPr/>
          <p:nvPr userDrawn="1"/>
        </p:nvSpPr>
        <p:spPr>
          <a:xfrm>
            <a:off x="-3674430" y="-6922988"/>
            <a:ext cx="31031566" cy="34042178"/>
          </a:xfrm>
          <a:prstGeom prst="ellipse">
            <a:avLst/>
          </a:prstGeom>
          <a:gradFill flip="none" rotWithShape="0">
            <a:gsLst>
              <a:gs pos="57000">
                <a:srgbClr val="C19A3C">
                  <a:alpha val="0"/>
                </a:srgbClr>
              </a:gs>
              <a:gs pos="15000">
                <a:srgbClr val="BD9B60">
                  <a:alpha val="8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873D3400-D6D7-4A34-B912-4D943C286D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7099" y="4100512"/>
            <a:ext cx="12248026" cy="4548188"/>
          </a:xfrm>
          <a:prstGeom prst="rect">
            <a:avLst/>
          </a:prstGeom>
          <a:effectLst>
            <a:outerShdw blurRad="317500" dist="38100" dir="2700000" algn="tl" rotWithShape="0">
              <a:prstClr val="black">
                <a:alpha val="50000"/>
              </a:prstClr>
            </a:outerShdw>
          </a:effectLst>
        </p:spPr>
      </p:pic>
    </p:spTree>
    <p:extLst>
      <p:ext uri="{BB962C8B-B14F-4D97-AF65-F5344CB8AC3E}">
        <p14:creationId xmlns:p14="http://schemas.microsoft.com/office/powerpoint/2010/main" val="294375746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sp>
        <p:nvSpPr>
          <p:cNvPr id="7" name="Rectangle 6"/>
          <p:cNvSpPr/>
          <p:nvPr userDrawn="1"/>
        </p:nvSpPr>
        <p:spPr>
          <a:xfrm>
            <a:off x="0" y="0"/>
            <a:ext cx="24377650" cy="1371600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8EE7BC5C-CBEF-474D-8D8E-8688696950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2874" y="5036343"/>
            <a:ext cx="10647826" cy="3953969"/>
          </a:xfrm>
          <a:prstGeom prst="rect">
            <a:avLst/>
          </a:prstGeom>
          <a:effectLst>
            <a:outerShdw blurRad="317500" dist="38100" dir="2700000" algn="tl" rotWithShape="0">
              <a:prstClr val="black">
                <a:alpha val="50000"/>
              </a:prstClr>
            </a:outerShdw>
          </a:effectLst>
        </p:spPr>
      </p:pic>
      <p:sp>
        <p:nvSpPr>
          <p:cNvPr id="6" name="TextBox 5">
            <a:extLst>
              <a:ext uri="{FF2B5EF4-FFF2-40B4-BE49-F238E27FC236}">
                <a16:creationId xmlns:a16="http://schemas.microsoft.com/office/drawing/2014/main" id="{80FF1794-9748-4BA0-91C5-DB403A90E538}"/>
              </a:ext>
            </a:extLst>
          </p:cNvPr>
          <p:cNvSpPr txBox="1"/>
          <p:nvPr userDrawn="1"/>
        </p:nvSpPr>
        <p:spPr>
          <a:xfrm>
            <a:off x="14697899" y="4973967"/>
            <a:ext cx="6790498" cy="5978560"/>
          </a:xfrm>
          <a:prstGeom prst="rect">
            <a:avLst/>
          </a:prstGeom>
          <a:noFill/>
        </p:spPr>
        <p:txBody>
          <a:bodyPr wrap="square" rtlCol="0">
            <a:spAutoFit/>
          </a:bodyPr>
          <a:lstStyle/>
          <a:p>
            <a:pPr rtl="0">
              <a:lnSpc>
                <a:spcPct val="100000"/>
              </a:lnSpc>
              <a:spcAft>
                <a:spcPts val="300"/>
              </a:spcAft>
            </a:pPr>
            <a:r>
              <a:rPr lang="en-US" sz="5400" b="0" i="0" u="none" strike="noStrike" kern="1200" cap="none" baseline="30000">
                <a:solidFill>
                  <a:schemeClr val="bg1"/>
                </a:solidFill>
                <a:latin typeface="Calibri" panose="020F0502020204030204" pitchFamily="34" charset="0"/>
                <a:ea typeface="+mn-ea"/>
                <a:cs typeface="Calibri" panose="020F0502020204030204" pitchFamily="34" charset="0"/>
              </a:rPr>
              <a:t>West Virginia Office of Broadband</a:t>
            </a:r>
          </a:p>
          <a:p>
            <a:pPr rtl="0">
              <a:lnSpc>
                <a:spcPct val="100000"/>
              </a:lnSpc>
              <a:spcAft>
                <a:spcPts val="300"/>
              </a:spcAft>
            </a:pPr>
            <a:r>
              <a:rPr lang="en-US" sz="5400" b="0" i="0" u="none" strike="noStrike" kern="1200" cap="none" baseline="30000">
                <a:solidFill>
                  <a:schemeClr val="bg1"/>
                </a:solidFill>
                <a:latin typeface="Calibri" panose="020F0502020204030204" pitchFamily="34" charset="0"/>
                <a:ea typeface="+mn-ea"/>
                <a:cs typeface="Calibri" panose="020F0502020204030204" pitchFamily="34" charset="0"/>
              </a:rPr>
              <a:t>State Capitol Complex</a:t>
            </a:r>
          </a:p>
          <a:p>
            <a:pPr rtl="0">
              <a:lnSpc>
                <a:spcPct val="100000"/>
              </a:lnSpc>
              <a:spcAft>
                <a:spcPts val="300"/>
              </a:spcAft>
            </a:pPr>
            <a:r>
              <a:rPr lang="en-US" sz="5400" b="0" i="0" u="none" strike="noStrike" kern="1200" cap="none" baseline="30000">
                <a:solidFill>
                  <a:schemeClr val="bg1"/>
                </a:solidFill>
                <a:latin typeface="Calibri" panose="020F0502020204030204" pitchFamily="34" charset="0"/>
                <a:ea typeface="+mn-ea"/>
                <a:cs typeface="Calibri" panose="020F0502020204030204" pitchFamily="34" charset="0"/>
              </a:rPr>
              <a:t>1900 Kanawha Boulevard East</a:t>
            </a:r>
          </a:p>
          <a:p>
            <a:pPr marL="0" marR="0" lvl="0" indent="0" algn="l" defTabSz="1828434" rtl="0" eaLnBrk="1" fontAlgn="auto" latinLnBrk="0" hangingPunct="1">
              <a:lnSpc>
                <a:spcPct val="100000"/>
              </a:lnSpc>
              <a:spcBef>
                <a:spcPts val="0"/>
              </a:spcBef>
              <a:spcAft>
                <a:spcPts val="300"/>
              </a:spcAft>
              <a:buClrTx/>
              <a:buSzTx/>
              <a:buFontTx/>
              <a:buNone/>
              <a:tabLst/>
              <a:defRPr/>
            </a:pPr>
            <a:r>
              <a:rPr lang="en-US" sz="5400" b="0" i="0" u="none" strike="noStrike" kern="1200" cap="none" baseline="30000">
                <a:solidFill>
                  <a:schemeClr val="bg1"/>
                </a:solidFill>
                <a:latin typeface="Calibri" panose="020F0502020204030204" pitchFamily="34" charset="0"/>
                <a:ea typeface="+mn-ea"/>
                <a:cs typeface="Calibri" panose="020F0502020204030204" pitchFamily="34" charset="0"/>
              </a:rPr>
              <a:t>Building 3, Suite 600</a:t>
            </a:r>
          </a:p>
          <a:p>
            <a:pPr marL="0" marR="0" lvl="0" indent="0" algn="l" defTabSz="1828434" rtl="0" eaLnBrk="1" fontAlgn="auto" latinLnBrk="0" hangingPunct="1">
              <a:lnSpc>
                <a:spcPct val="100000"/>
              </a:lnSpc>
              <a:spcBef>
                <a:spcPts val="0"/>
              </a:spcBef>
              <a:spcAft>
                <a:spcPts val="300"/>
              </a:spcAft>
              <a:buClrTx/>
              <a:buSzTx/>
              <a:buFontTx/>
              <a:buNone/>
              <a:tabLst/>
              <a:defRPr/>
            </a:pPr>
            <a:r>
              <a:rPr lang="en-US" sz="5400" b="0" i="0" u="none" strike="noStrike" kern="1200" cap="none" baseline="30000">
                <a:solidFill>
                  <a:schemeClr val="bg1"/>
                </a:solidFill>
                <a:latin typeface="Calibri" panose="020F0502020204030204" pitchFamily="34" charset="0"/>
                <a:ea typeface="+mn-ea"/>
                <a:cs typeface="Calibri" panose="020F0502020204030204" pitchFamily="34" charset="0"/>
              </a:rPr>
              <a:t>Charleston, WV 25303 </a:t>
            </a:r>
          </a:p>
          <a:p>
            <a:pPr rtl="0">
              <a:lnSpc>
                <a:spcPct val="100000"/>
              </a:lnSpc>
              <a:spcAft>
                <a:spcPts val="300"/>
              </a:spcAft>
            </a:pPr>
            <a:endParaRPr lang="en-US" sz="5400" b="0" i="0" u="none" strike="noStrike" kern="1200" cap="none" baseline="30000">
              <a:solidFill>
                <a:schemeClr val="bg1"/>
              </a:solidFill>
              <a:latin typeface="Calibri" panose="020F0502020204030204" pitchFamily="34" charset="0"/>
              <a:ea typeface="+mn-ea"/>
              <a:cs typeface="Calibri" panose="020F0502020204030204" pitchFamily="34" charset="0"/>
            </a:endParaRPr>
          </a:p>
          <a:p>
            <a:pPr rtl="0">
              <a:lnSpc>
                <a:spcPct val="100000"/>
              </a:lnSpc>
              <a:spcAft>
                <a:spcPts val="300"/>
              </a:spcAft>
            </a:pPr>
            <a:r>
              <a:rPr lang="en-US" sz="5400" b="0" i="0" u="none" strike="noStrike" kern="1200" cap="none" baseline="30000">
                <a:solidFill>
                  <a:schemeClr val="bg1"/>
                </a:solidFill>
                <a:latin typeface="Calibri" panose="020F0502020204030204" pitchFamily="34" charset="0"/>
                <a:ea typeface="+mn-ea"/>
                <a:cs typeface="Calibri" panose="020F0502020204030204" pitchFamily="34" charset="0"/>
              </a:rPr>
              <a:t>(304) 558-2234</a:t>
            </a:r>
          </a:p>
          <a:p>
            <a:pPr rtl="0">
              <a:lnSpc>
                <a:spcPct val="100000"/>
              </a:lnSpc>
              <a:spcAft>
                <a:spcPts val="300"/>
              </a:spcAft>
            </a:pPr>
            <a:endParaRPr lang="en-US" sz="5400" b="0" i="0" u="none" strike="noStrike" kern="1200" cap="none" baseline="30000">
              <a:solidFill>
                <a:schemeClr val="bg1"/>
              </a:solidFill>
              <a:latin typeface="Proxima Nova Medium" panose="02000506030000020004" pitchFamily="50" charset="0"/>
              <a:ea typeface="+mn-ea"/>
              <a:cs typeface="+mn-cs"/>
            </a:endParaRPr>
          </a:p>
          <a:p>
            <a:pPr rtl="0">
              <a:lnSpc>
                <a:spcPct val="100000"/>
              </a:lnSpc>
              <a:spcAft>
                <a:spcPts val="300"/>
              </a:spcAft>
            </a:pPr>
            <a:r>
              <a:rPr lang="en-US" sz="5400" b="1" i="0" u="none" strike="noStrike" kern="1200" cap="none" baseline="30000">
                <a:solidFill>
                  <a:schemeClr val="bg1"/>
                </a:solidFill>
                <a:latin typeface="Proxima Nova Medium" panose="02000506030000020004"/>
                <a:ea typeface="+mn-ea"/>
                <a:cs typeface="+mn-cs"/>
              </a:rPr>
              <a:t>broadband.wv.gov</a:t>
            </a:r>
          </a:p>
          <a:p>
            <a:endParaRPr lang="en-US"/>
          </a:p>
        </p:txBody>
      </p:sp>
    </p:spTree>
    <p:extLst>
      <p:ext uri="{BB962C8B-B14F-4D97-AF65-F5344CB8AC3E}">
        <p14:creationId xmlns:p14="http://schemas.microsoft.com/office/powerpoint/2010/main" val="63382550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69048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pPr/>
              <a:t>7/11/2022</a:t>
            </a:fld>
            <a:endParaRPr lang="en-US"/>
          </a:p>
        </p:txBody>
      </p:sp>
      <p:sp>
        <p:nvSpPr>
          <p:cNvPr id="4" name="Slide Number Placeholder 3"/>
          <p:cNvSpPr>
            <a:spLocks noGrp="1"/>
          </p:cNvSpPr>
          <p:nvPr>
            <p:ph type="sldNum" sz="quarter" idx="11"/>
          </p:nvPr>
        </p:nvSpPr>
        <p:spPr/>
        <p:txBody>
          <a:bodyPr/>
          <a:lstStyle/>
          <a:p>
            <a:fld id="{525545D6-A97B-4849-A90D-AA9496D82213}" type="slidenum">
              <a:rPr lang="en-US" smtClean="0"/>
              <a:pPr/>
              <a:t>‹#›</a:t>
            </a:fld>
            <a:endParaRPr lang="en-US"/>
          </a:p>
        </p:txBody>
      </p:sp>
      <p:sp>
        <p:nvSpPr>
          <p:cNvPr id="5" name="Content Placeholder 2"/>
          <p:cNvSpPr>
            <a:spLocks noGrp="1"/>
          </p:cNvSpPr>
          <p:nvPr>
            <p:ph idx="1" hasCustomPrompt="1"/>
          </p:nvPr>
        </p:nvSpPr>
        <p:spPr>
          <a:xfrm>
            <a:off x="914400" y="4114800"/>
            <a:ext cx="22682200" cy="7468023"/>
          </a:xfrm>
        </p:spPr>
        <p:txBody>
          <a:bodyPr/>
          <a:lstStyle>
            <a:lvl1pPr marL="685800" indent="-685800">
              <a:buClr>
                <a:srgbClr val="003B5C"/>
              </a:buClr>
              <a:buFont typeface="Arial" panose="020B0604020202020204" pitchFamily="34" charset="0"/>
              <a:buChar char="•"/>
              <a:defRPr baseline="0"/>
            </a:lvl1pPr>
          </a:lstStyle>
          <a:p>
            <a:pPr lvl="0"/>
            <a:r>
              <a:rPr lang="en-US"/>
              <a:t>Bulleted items</a:t>
            </a:r>
          </a:p>
          <a:p>
            <a:pPr lvl="0"/>
            <a:r>
              <a:rPr lang="en-US"/>
              <a:t>Bulleted items</a:t>
            </a:r>
          </a:p>
          <a:p>
            <a:pPr lvl="0"/>
            <a:r>
              <a:rPr lang="en-US"/>
              <a:t>Bulleted items</a:t>
            </a:r>
          </a:p>
          <a:p>
            <a:pPr lvl="0"/>
            <a:endParaRPr lang="en-US"/>
          </a:p>
        </p:txBody>
      </p:sp>
      <p:sp>
        <p:nvSpPr>
          <p:cNvPr id="6" name="Text Placeholder 2"/>
          <p:cNvSpPr>
            <a:spLocks noGrp="1"/>
          </p:cNvSpPr>
          <p:nvPr>
            <p:ph type="body" idx="12" hasCustomPrompt="1"/>
          </p:nvPr>
        </p:nvSpPr>
        <p:spPr>
          <a:xfrm>
            <a:off x="914400" y="3175001"/>
            <a:ext cx="11077575" cy="939799"/>
          </a:xfrm>
        </p:spPr>
        <p:txBody>
          <a:bodyPr anchor="t" anchorCtr="0">
            <a:normAutofit/>
          </a:bodyPr>
          <a:lstStyle>
            <a:lvl1pPr marL="0" indent="0">
              <a:buNone/>
              <a:defRPr sz="4800" b="1" i="0" cap="all" baseline="0">
                <a:solidFill>
                  <a:srgbClr val="BD9B6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 GOES HERE</a:t>
            </a:r>
          </a:p>
        </p:txBody>
      </p:sp>
    </p:spTree>
    <p:extLst>
      <p:ext uri="{BB962C8B-B14F-4D97-AF65-F5344CB8AC3E}">
        <p14:creationId xmlns:p14="http://schemas.microsoft.com/office/powerpoint/2010/main" val="42732686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3700" y="2383155"/>
            <a:ext cx="21024850" cy="5705475"/>
          </a:xfrm>
        </p:spPr>
        <p:txBody>
          <a:bodyPr anchor="b">
            <a:normAutofit/>
          </a:bodyPr>
          <a:lstStyle>
            <a:lvl1pPr>
              <a:defRPr sz="9600" b="1" i="0" baseline="0">
                <a:latin typeface="Calibri" panose="020F0502020204030204" pitchFamily="34" charset="0"/>
                <a:cs typeface="Calibri" panose="020F0502020204030204" pitchFamily="34" charset="0"/>
              </a:defRPr>
            </a:lvl1pPr>
          </a:lstStyle>
          <a:p>
            <a:r>
              <a:rPr lang="en-US"/>
              <a:t>Section header goes here</a:t>
            </a:r>
          </a:p>
        </p:txBody>
      </p:sp>
      <p:sp>
        <p:nvSpPr>
          <p:cNvPr id="3" name="Text Placeholder 2"/>
          <p:cNvSpPr>
            <a:spLocks noGrp="1"/>
          </p:cNvSpPr>
          <p:nvPr>
            <p:ph type="body" idx="1" hasCustomPrompt="1"/>
          </p:nvPr>
        </p:nvSpPr>
        <p:spPr>
          <a:xfrm>
            <a:off x="1663700" y="8142605"/>
            <a:ext cx="21024850" cy="3000375"/>
          </a:xfrm>
        </p:spPr>
        <p:txBody>
          <a:bodyPr>
            <a:normAutofit/>
          </a:bodyPr>
          <a:lstStyle>
            <a:lvl1pPr marL="0" indent="0">
              <a:buNone/>
              <a:defRPr sz="5400" b="0" i="0" baseline="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goes here</a:t>
            </a:r>
          </a:p>
        </p:txBody>
      </p:sp>
      <p:sp>
        <p:nvSpPr>
          <p:cNvPr id="4" name="Date Placeholder 3"/>
          <p:cNvSpPr>
            <a:spLocks noGrp="1"/>
          </p:cNvSpPr>
          <p:nvPr>
            <p:ph type="dt" sz="half" idx="10"/>
          </p:nvPr>
        </p:nvSpPr>
        <p:spPr/>
        <p:txBody>
          <a:bodyPr/>
          <a:lstStyle/>
          <a:p>
            <a:fld id="{658E02D0-1C62-4DB6-A5D8-F99B7E6648C0}" type="datetimeFigureOut">
              <a:rPr lang="en-US" smtClean="0"/>
              <a:t>7/11/2022</a:t>
            </a:fld>
            <a:endParaRPr lang="en-US"/>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83363350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772"/>
                    </a14:imgEffect>
                    <a14:imgEffect>
                      <a14:saturation sat="114000"/>
                    </a14:imgEffect>
                  </a14:imgLayer>
                </a14:imgProps>
              </a:ext>
              <a:ext uri="{28A0092B-C50C-407E-A947-70E740481C1C}">
                <a14:useLocalDpi xmlns:a14="http://schemas.microsoft.com/office/drawing/2010/main" val="0"/>
              </a:ext>
            </a:extLst>
          </a:blip>
          <a:srcRect/>
          <a:stretch/>
        </p:blipFill>
        <p:spPr>
          <a:xfrm>
            <a:off x="0" y="0"/>
            <a:ext cx="24377650" cy="13795513"/>
          </a:xfrm>
          <a:prstGeom prst="rect">
            <a:avLst/>
          </a:prstGeom>
        </p:spPr>
      </p:pic>
      <p:sp>
        <p:nvSpPr>
          <p:cNvPr id="6" name="Rectangle 5"/>
          <p:cNvSpPr/>
          <p:nvPr userDrawn="1"/>
        </p:nvSpPr>
        <p:spPr>
          <a:xfrm>
            <a:off x="0" y="0"/>
            <a:ext cx="24377650" cy="13795514"/>
          </a:xfrm>
          <a:prstGeom prst="rect">
            <a:avLst/>
          </a:prstGeom>
          <a:solidFill>
            <a:srgbClr val="BD9B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1" hasCustomPrompt="1"/>
          </p:nvPr>
        </p:nvSpPr>
        <p:spPr>
          <a:xfrm>
            <a:off x="2120265" y="2275840"/>
            <a:ext cx="20137121" cy="4592320"/>
          </a:xfrm>
        </p:spPr>
        <p:txBody>
          <a:bodyPr>
            <a:normAutofit/>
          </a:bodyPr>
          <a:lstStyle>
            <a:lvl1pPr algn="ctr">
              <a:defRPr sz="8800" b="1" i="0" baseline="0">
                <a:solidFill>
                  <a:schemeClr val="bg1"/>
                </a:solidFill>
                <a:latin typeface="Cailbri"/>
              </a:defRPr>
            </a:lvl1pPr>
            <a:lvl2pPr>
              <a:defRPr sz="7200" b="0" i="0">
                <a:latin typeface="Proxima Nova Black" panose="02000506030000020004" pitchFamily="50" charset="0"/>
              </a:defRPr>
            </a:lvl2pPr>
            <a:lvl3pPr>
              <a:defRPr sz="7200" b="0" i="0">
                <a:latin typeface="Proxima Nova Black" panose="02000506030000020004" pitchFamily="50" charset="0"/>
              </a:defRPr>
            </a:lvl3pPr>
            <a:lvl4pPr>
              <a:defRPr sz="7200" b="0" i="0">
                <a:latin typeface="Proxima Nova Black" panose="02000506030000020004" pitchFamily="50" charset="0"/>
              </a:defRPr>
            </a:lvl4pPr>
            <a:lvl5pPr>
              <a:defRPr sz="7200" b="0" i="0">
                <a:latin typeface="Proxima Nova Black" panose="02000506030000020004" pitchFamily="50" charset="0"/>
              </a:defRPr>
            </a:lvl5pPr>
          </a:lstStyle>
          <a:p>
            <a:pPr lvl="0"/>
            <a:r>
              <a:rPr lang="en-US"/>
              <a:t>“Quote goes here</a:t>
            </a:r>
            <a:br>
              <a:rPr lang="en-US"/>
            </a:br>
            <a:r>
              <a:rPr lang="en-US"/>
              <a:t>in this text box.”</a:t>
            </a:r>
          </a:p>
        </p:txBody>
      </p:sp>
      <p:sp>
        <p:nvSpPr>
          <p:cNvPr id="13" name="Text Placeholder 12"/>
          <p:cNvSpPr>
            <a:spLocks noGrp="1"/>
          </p:cNvSpPr>
          <p:nvPr>
            <p:ph type="body" sz="quarter" idx="12" hasCustomPrompt="1"/>
          </p:nvPr>
        </p:nvSpPr>
        <p:spPr>
          <a:xfrm>
            <a:off x="2120106" y="7762239"/>
            <a:ext cx="20137438" cy="955041"/>
          </a:xfrm>
        </p:spPr>
        <p:txBody>
          <a:bodyPr/>
          <a:lstStyle>
            <a:lvl1pPr algn="ctr">
              <a:defRPr b="1" i="0" cap="all" baseline="0">
                <a:solidFill>
                  <a:schemeClr val="bg1"/>
                </a:solidFill>
                <a:latin typeface="Cailbri"/>
              </a:defRPr>
            </a:lvl1pPr>
          </a:lstStyle>
          <a:p>
            <a:pPr lvl="0"/>
            <a:r>
              <a:rPr lang="en-US"/>
              <a:t>— Name </a:t>
            </a:r>
            <a:r>
              <a:rPr lang="en-US" err="1"/>
              <a:t>Name</a:t>
            </a:r>
            <a:endParaRPr lang="en-US"/>
          </a:p>
        </p:txBody>
      </p:sp>
    </p:spTree>
    <p:extLst>
      <p:ext uri="{BB962C8B-B14F-4D97-AF65-F5344CB8AC3E}">
        <p14:creationId xmlns:p14="http://schemas.microsoft.com/office/powerpoint/2010/main" val="109417589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 Highlight">
    <p:spTree>
      <p:nvGrpSpPr>
        <p:cNvPr id="1" name=""/>
        <p:cNvGrpSpPr/>
        <p:nvPr/>
      </p:nvGrpSpPr>
      <p:grpSpPr>
        <a:xfrm>
          <a:off x="0" y="0"/>
          <a:ext cx="0" cy="0"/>
          <a:chOff x="0" y="0"/>
          <a:chExt cx="0" cy="0"/>
        </a:xfrm>
      </p:grpSpPr>
      <p:sp>
        <p:nvSpPr>
          <p:cNvPr id="6" name="Rectangle 5"/>
          <p:cNvSpPr/>
          <p:nvPr userDrawn="1"/>
        </p:nvSpPr>
        <p:spPr>
          <a:xfrm>
            <a:off x="0" y="0"/>
            <a:ext cx="24377650" cy="13795514"/>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1" hasCustomPrompt="1"/>
          </p:nvPr>
        </p:nvSpPr>
        <p:spPr>
          <a:xfrm>
            <a:off x="2120265" y="10877549"/>
            <a:ext cx="20137121" cy="1448435"/>
          </a:xfrm>
        </p:spPr>
        <p:txBody>
          <a:bodyPr>
            <a:normAutofit/>
          </a:bodyPr>
          <a:lstStyle>
            <a:lvl1pPr algn="ctr">
              <a:defRPr sz="8800" b="1" i="0" baseline="0">
                <a:solidFill>
                  <a:schemeClr val="bg1"/>
                </a:solidFill>
                <a:latin typeface="Cailbri"/>
              </a:defRPr>
            </a:lvl1pPr>
            <a:lvl2pPr>
              <a:defRPr sz="7200" b="0" i="0">
                <a:latin typeface="Proxima Nova Black" panose="02000506030000020004" pitchFamily="50" charset="0"/>
              </a:defRPr>
            </a:lvl2pPr>
            <a:lvl3pPr>
              <a:defRPr sz="7200" b="0" i="0">
                <a:latin typeface="Proxima Nova Black" panose="02000506030000020004" pitchFamily="50" charset="0"/>
              </a:defRPr>
            </a:lvl3pPr>
            <a:lvl4pPr>
              <a:defRPr sz="7200" b="0" i="0">
                <a:latin typeface="Proxima Nova Black" panose="02000506030000020004" pitchFamily="50" charset="0"/>
              </a:defRPr>
            </a:lvl4pPr>
            <a:lvl5pPr>
              <a:defRPr sz="7200" b="0" i="0">
                <a:latin typeface="Proxima Nova Black" panose="02000506030000020004" pitchFamily="50" charset="0"/>
              </a:defRPr>
            </a:lvl5pPr>
          </a:lstStyle>
          <a:p>
            <a:pPr lvl="0"/>
            <a:r>
              <a:rPr lang="en-US"/>
              <a:t>Highlighted statistic text goes here</a:t>
            </a:r>
          </a:p>
        </p:txBody>
      </p:sp>
    </p:spTree>
    <p:extLst>
      <p:ext uri="{BB962C8B-B14F-4D97-AF65-F5344CB8AC3E}">
        <p14:creationId xmlns:p14="http://schemas.microsoft.com/office/powerpoint/2010/main" val="176569495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Page header goes here</a:t>
            </a:r>
          </a:p>
        </p:txBody>
      </p:sp>
      <p:sp>
        <p:nvSpPr>
          <p:cNvPr id="3" name="Content Placeholder 2"/>
          <p:cNvSpPr>
            <a:spLocks noGrp="1"/>
          </p:cNvSpPr>
          <p:nvPr>
            <p:ph sz="half" idx="1" hasCustomPrompt="1"/>
          </p:nvPr>
        </p:nvSpPr>
        <p:spPr>
          <a:xfrm>
            <a:off x="914400" y="3651251"/>
            <a:ext cx="11198225" cy="7788910"/>
          </a:xfrm>
        </p:spPr>
        <p:txBody>
          <a:bodyPr/>
          <a:lstStyle>
            <a:lvl1pPr>
              <a:defRPr/>
            </a:lvl1pPr>
          </a:lstStyle>
          <a:p>
            <a:pPr lvl="0"/>
            <a:r>
              <a:rPr lang="en-US"/>
              <a:t>Body copy goes here</a:t>
            </a:r>
          </a:p>
        </p:txBody>
      </p:sp>
      <p:sp>
        <p:nvSpPr>
          <p:cNvPr id="5" name="Date Placeholder 4"/>
          <p:cNvSpPr>
            <a:spLocks noGrp="1"/>
          </p:cNvSpPr>
          <p:nvPr>
            <p:ph type="dt" sz="half" idx="10"/>
          </p:nvPr>
        </p:nvSpPr>
        <p:spPr/>
        <p:txBody>
          <a:bodyPr/>
          <a:lstStyle/>
          <a:p>
            <a:fld id="{658E02D0-1C62-4DB6-A5D8-F99B7E6648C0}" type="datetimeFigureOut">
              <a:rPr lang="en-US" smtClean="0"/>
              <a:t>7/11/2022</a:t>
            </a:fld>
            <a:endParaRPr lang="en-US"/>
          </a:p>
        </p:txBody>
      </p:sp>
      <p:sp>
        <p:nvSpPr>
          <p:cNvPr id="7" name="Slide Number Placeholder 6"/>
          <p:cNvSpPr>
            <a:spLocks noGrp="1"/>
          </p:cNvSpPr>
          <p:nvPr>
            <p:ph type="sldNum" sz="quarter" idx="12"/>
          </p:nvPr>
        </p:nvSpPr>
        <p:spPr/>
        <p:txBody>
          <a:bodyPr/>
          <a:lstStyle/>
          <a:p>
            <a:fld id="{525545D6-A97B-4849-A90D-AA9496D82213}" type="slidenum">
              <a:rPr lang="en-US" smtClean="0"/>
              <a:t>‹#›</a:t>
            </a:fld>
            <a:endParaRPr lang="en-US"/>
          </a:p>
        </p:txBody>
      </p:sp>
      <p:sp>
        <p:nvSpPr>
          <p:cNvPr id="9" name="Picture Placeholder 8"/>
          <p:cNvSpPr>
            <a:spLocks noGrp="1"/>
          </p:cNvSpPr>
          <p:nvPr>
            <p:ph type="pic" sz="quarter" idx="13"/>
          </p:nvPr>
        </p:nvSpPr>
        <p:spPr>
          <a:xfrm>
            <a:off x="13065124" y="3651251"/>
            <a:ext cx="10531475" cy="7788910"/>
          </a:xfrm>
        </p:spPr>
        <p:txBody>
          <a:bodyPr/>
          <a:lstStyle/>
          <a:p>
            <a:r>
              <a:rPr lang="en-US"/>
              <a:t>Click icon to add picture</a:t>
            </a:r>
          </a:p>
        </p:txBody>
      </p:sp>
    </p:spTree>
    <p:extLst>
      <p:ext uri="{BB962C8B-B14F-4D97-AF65-F5344CB8AC3E}">
        <p14:creationId xmlns:p14="http://schemas.microsoft.com/office/powerpoint/2010/main" val="89115867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50875"/>
            <a:ext cx="22682200" cy="1371600"/>
          </a:xfrm>
        </p:spPr>
        <p:txBody>
          <a:bodyPr/>
          <a:lstStyle>
            <a:lvl1pPr>
              <a:defRPr baseline="0"/>
            </a:lvl1pPr>
          </a:lstStyle>
          <a:p>
            <a:r>
              <a:rPr lang="en-US"/>
              <a:t>Page header goes here</a:t>
            </a:r>
          </a:p>
        </p:txBody>
      </p:sp>
      <p:sp>
        <p:nvSpPr>
          <p:cNvPr id="3" name="Text Placeholder 2"/>
          <p:cNvSpPr>
            <a:spLocks noGrp="1"/>
          </p:cNvSpPr>
          <p:nvPr>
            <p:ph type="body" idx="1" hasCustomPrompt="1"/>
          </p:nvPr>
        </p:nvSpPr>
        <p:spPr>
          <a:xfrm>
            <a:off x="1111250" y="2022475"/>
            <a:ext cx="11077575" cy="939799"/>
          </a:xfrm>
        </p:spPr>
        <p:txBody>
          <a:bodyPr anchor="t" anchorCtr="0">
            <a:normAutofit/>
          </a:bodyPr>
          <a:lstStyle>
            <a:lvl1pPr marL="0" indent="0">
              <a:buNone/>
              <a:defRPr sz="4800" b="1" i="0" cap="all" baseline="0">
                <a:solidFill>
                  <a:srgbClr val="BD9B60"/>
                </a:solidFill>
                <a:latin typeface="Cail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 GOES HERE</a:t>
            </a:r>
          </a:p>
        </p:txBody>
      </p:sp>
      <p:sp>
        <p:nvSpPr>
          <p:cNvPr id="4" name="Content Placeholder 3"/>
          <p:cNvSpPr>
            <a:spLocks noGrp="1"/>
          </p:cNvSpPr>
          <p:nvPr>
            <p:ph sz="half" idx="2"/>
          </p:nvPr>
        </p:nvSpPr>
        <p:spPr>
          <a:xfrm>
            <a:off x="1111250" y="3683000"/>
            <a:ext cx="10312400"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1225" y="2022474"/>
            <a:ext cx="10363200" cy="939799"/>
          </a:xfrm>
        </p:spPr>
        <p:txBody>
          <a:bodyPr anchor="t" anchorCtr="0">
            <a:normAutofit/>
          </a:bodyPr>
          <a:lstStyle>
            <a:lvl1pPr marL="0" indent="0">
              <a:buNone/>
              <a:defRPr sz="4800" b="0" i="0" cap="all" baseline="0">
                <a:solidFill>
                  <a:srgbClr val="BD9B6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1225" y="3682999"/>
            <a:ext cx="10363200"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8E02D0-1C62-4DB6-A5D8-F99B7E6648C0}" type="datetimeFigureOut">
              <a:rPr lang="en-US" smtClean="0"/>
              <a:t>7/11/2022</a:t>
            </a:fld>
            <a:endParaRPr lang="en-US"/>
          </a:p>
        </p:txBody>
      </p:sp>
      <p:sp>
        <p:nvSpPr>
          <p:cNvPr id="9" name="Slide Number Placeholder 8"/>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92588425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31767"/>
            <a:ext cx="22682200" cy="1371600"/>
          </a:xfrm>
        </p:spPr>
        <p:txBody>
          <a:bodyPr/>
          <a:lstStyle>
            <a:lvl1pPr>
              <a:defRPr/>
            </a:lvl1pPr>
          </a:lstStyle>
          <a:p>
            <a:r>
              <a:rPr lang="en-US"/>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t>7/11/2022</a:t>
            </a:fld>
            <a:endParaRPr lang="en-US"/>
          </a:p>
        </p:txBody>
      </p:sp>
      <p:sp>
        <p:nvSpPr>
          <p:cNvPr id="5" name="Slide Number Placeholder 4"/>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282561133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E02D0-1C62-4DB6-A5D8-F99B7E6648C0}" type="datetimeFigureOut">
              <a:rPr lang="en-US" smtClean="0"/>
              <a:t>7/11/2022</a:t>
            </a:fld>
            <a:endParaRPr lang="en-US"/>
          </a:p>
        </p:txBody>
      </p:sp>
      <p:sp>
        <p:nvSpPr>
          <p:cNvPr id="4" name="Slide Number Placeholder 3"/>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337651793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5499510" y="12017456"/>
            <a:ext cx="1590483" cy="1725143"/>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Rectangle 7"/>
          <p:cNvSpPr/>
          <p:nvPr userDrawn="1"/>
        </p:nvSpPr>
        <p:spPr>
          <a:xfrm>
            <a:off x="0" y="12631172"/>
            <a:ext cx="24684014" cy="1080607"/>
          </a:xfrm>
          <a:prstGeom prst="rect">
            <a:avLst/>
          </a:prstGeom>
          <a:solidFill>
            <a:srgbClr val="BD9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ata 8"/>
          <p:cNvSpPr/>
          <p:nvPr userDrawn="1"/>
        </p:nvSpPr>
        <p:spPr>
          <a:xfrm>
            <a:off x="0" y="12015418"/>
            <a:ext cx="7034363" cy="1725143"/>
          </a:xfrm>
          <a:prstGeom prst="flowChartInputOutpu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914400"/>
            <a:ext cx="22682200" cy="1371600"/>
          </a:xfrm>
          <a:prstGeom prst="rect">
            <a:avLst/>
          </a:prstGeom>
        </p:spPr>
        <p:txBody>
          <a:bodyPr vert="horz" lIns="91440" tIns="45720" rIns="91440" bIns="45720" rtlCol="0" anchor="t" anchorCtr="0">
            <a:normAutofit/>
          </a:bodyPr>
          <a:lstStyle/>
          <a:p>
            <a:r>
              <a:rPr lang="en-US"/>
              <a:t>Page header goes here</a:t>
            </a:r>
          </a:p>
        </p:txBody>
      </p:sp>
      <p:sp>
        <p:nvSpPr>
          <p:cNvPr id="3" name="Text Placeholder 2"/>
          <p:cNvSpPr>
            <a:spLocks noGrp="1"/>
          </p:cNvSpPr>
          <p:nvPr>
            <p:ph type="body" idx="1"/>
          </p:nvPr>
        </p:nvSpPr>
        <p:spPr>
          <a:xfrm>
            <a:off x="914400" y="3200400"/>
            <a:ext cx="22682200" cy="8382423"/>
          </a:xfrm>
          <a:prstGeom prst="rect">
            <a:avLst/>
          </a:prstGeom>
        </p:spPr>
        <p:txBody>
          <a:bodyPr vert="horz" lIns="91440" tIns="45720" rIns="91440" bIns="45720" rtlCol="0">
            <a:normAutofit/>
          </a:bodyPr>
          <a:lstStyle/>
          <a:p>
            <a:pPr lvl="0"/>
            <a:r>
              <a:rPr lang="en-US"/>
              <a:t>Body copy goes here</a:t>
            </a:r>
          </a:p>
        </p:txBody>
      </p:sp>
      <p:sp>
        <p:nvSpPr>
          <p:cNvPr id="4" name="Date Placeholder 3"/>
          <p:cNvSpPr>
            <a:spLocks noGrp="1"/>
          </p:cNvSpPr>
          <p:nvPr>
            <p:ph type="dt" sz="half" idx="2"/>
          </p:nvPr>
        </p:nvSpPr>
        <p:spPr>
          <a:xfrm>
            <a:off x="19974561" y="12712700"/>
            <a:ext cx="1808480" cy="730250"/>
          </a:xfrm>
          <a:prstGeom prst="rect">
            <a:avLst/>
          </a:prstGeom>
        </p:spPr>
        <p:txBody>
          <a:bodyPr vert="horz" lIns="91440" tIns="45720" rIns="91440" bIns="45720" rtlCol="0" anchor="ctr"/>
          <a:lstStyle>
            <a:lvl1pPr algn="r">
              <a:defRPr sz="1800" b="1">
                <a:solidFill>
                  <a:schemeClr val="bg1"/>
                </a:solidFill>
              </a:defRPr>
            </a:lvl1pPr>
          </a:lstStyle>
          <a:p>
            <a:fld id="{658E02D0-1C62-4DB6-A5D8-F99B7E6648C0}" type="datetimeFigureOut">
              <a:rPr lang="en-US" smtClean="0"/>
              <a:pPr/>
              <a:t>7/11/2022</a:t>
            </a:fld>
            <a:endParaRPr lang="en-US"/>
          </a:p>
        </p:txBody>
      </p:sp>
      <p:sp>
        <p:nvSpPr>
          <p:cNvPr id="6" name="Slide Number Placeholder 5"/>
          <p:cNvSpPr>
            <a:spLocks noGrp="1"/>
          </p:cNvSpPr>
          <p:nvPr>
            <p:ph type="sldNum" sz="quarter" idx="4"/>
          </p:nvPr>
        </p:nvSpPr>
        <p:spPr>
          <a:xfrm>
            <a:off x="22250400" y="12712700"/>
            <a:ext cx="1346200" cy="730250"/>
          </a:xfrm>
          <a:prstGeom prst="rect">
            <a:avLst/>
          </a:prstGeom>
        </p:spPr>
        <p:txBody>
          <a:bodyPr vert="horz" lIns="91440" tIns="45720" rIns="91440" bIns="45720" rtlCol="0" anchor="ctr"/>
          <a:lstStyle>
            <a:lvl1pPr algn="r">
              <a:defRPr sz="1800" b="1">
                <a:solidFill>
                  <a:schemeClr val="bg1"/>
                </a:solidFill>
              </a:defRPr>
            </a:lvl1pPr>
          </a:lstStyle>
          <a:p>
            <a:fld id="{525545D6-A97B-4849-A90D-AA9496D82213}" type="slidenum">
              <a:rPr lang="en-US" smtClean="0"/>
              <a:pPr/>
              <a:t>‹#›</a:t>
            </a:fld>
            <a:endParaRPr lang="en-US"/>
          </a:p>
        </p:txBody>
      </p:sp>
      <p:pic>
        <p:nvPicPr>
          <p:cNvPr id="12" name="Graphic 11">
            <a:extLst>
              <a:ext uri="{FF2B5EF4-FFF2-40B4-BE49-F238E27FC236}">
                <a16:creationId xmlns:a16="http://schemas.microsoft.com/office/drawing/2014/main" id="{EFFEE8E0-6EF4-4B10-BC3B-3B05241F5646}"/>
              </a:ext>
            </a:extLst>
          </p:cNvPr>
          <p:cNvPicPr>
            <a:picLocks noChangeAspect="1"/>
          </p:cNvPicPr>
          <p:nvPr userDrawn="1"/>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24025" y="12312598"/>
            <a:ext cx="3271087" cy="1214687"/>
          </a:xfrm>
          <a:prstGeom prst="rect">
            <a:avLst/>
          </a:prstGeom>
          <a:effectLst>
            <a:outerShdw blurRad="317500" dist="38100" dir="2700000" algn="tl" rotWithShape="0">
              <a:prstClr val="black">
                <a:alpha val="50000"/>
              </a:prstClr>
            </a:outerShdw>
          </a:effectLst>
        </p:spPr>
      </p:pic>
    </p:spTree>
    <p:extLst>
      <p:ext uri="{BB962C8B-B14F-4D97-AF65-F5344CB8AC3E}">
        <p14:creationId xmlns:p14="http://schemas.microsoft.com/office/powerpoint/2010/main" val="810176063"/>
      </p:ext>
    </p:extLst>
  </p:cSld>
  <p:clrMap bg1="lt1" tx1="dk1" bg2="lt2" tx2="dk2" accent1="accent1" accent2="accent2" accent3="accent3" accent4="accent4" accent5="accent5" accent6="accent6" hlink="hlink" folHlink="folHlink"/>
  <p:sldLayoutIdLst>
    <p:sldLayoutId id="2147484074" r:id="rId1"/>
    <p:sldLayoutId id="2147484092" r:id="rId2"/>
    <p:sldLayoutId id="2147484075" r:id="rId3"/>
    <p:sldLayoutId id="2147484093" r:id="rId4"/>
    <p:sldLayoutId id="2147484095" r:id="rId5"/>
    <p:sldLayoutId id="2147484076" r:id="rId6"/>
    <p:sldLayoutId id="2147484077" r:id="rId7"/>
    <p:sldLayoutId id="2147484078" r:id="rId8"/>
    <p:sldLayoutId id="2147484079" r:id="rId9"/>
  </p:sldLayoutIdLst>
  <p:hf hdr="0" ftr="0" dt="0"/>
  <p:txStyles>
    <p:titleStyle>
      <a:lvl1pPr algn="l" defTabSz="914400" rtl="0" eaLnBrk="1" latinLnBrk="0" hangingPunct="1">
        <a:lnSpc>
          <a:spcPct val="90000"/>
        </a:lnSpc>
        <a:spcBef>
          <a:spcPct val="0"/>
        </a:spcBef>
        <a:buNone/>
        <a:defRPr sz="8000" b="1" kern="1200">
          <a:solidFill>
            <a:srgbClr val="003B5C"/>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1308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4"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fcc.gov/supplychain/coveredlist" TargetMode="Externa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broadbandusa.ntia.doc.gov/sites/default/files/2022-05/MIDDLE%20MILE%20NOFO.pdf" TargetMode="External"/><Relationship Id="rId7" Type="http://schemas.openxmlformats.org/officeDocument/2006/relationships/hyperlink" Target="https://ntia-gov.zoomgov.com/webinar/register/WN_Oe40-AAlTkeY3_HfEKxw-Q" TargetMode="External"/><Relationship Id="rId2" Type="http://schemas.openxmlformats.org/officeDocument/2006/relationships/hyperlink" Target="https://broadbandusa.ntia.doc.gov/resources/grant-programs/enabling-middle-mile-broadband-infrastructure-program" TargetMode="External"/><Relationship Id="rId1" Type="http://schemas.openxmlformats.org/officeDocument/2006/relationships/slideLayout" Target="../slideLayouts/slideLayout2.xml"/><Relationship Id="rId6" Type="http://schemas.openxmlformats.org/officeDocument/2006/relationships/hyperlink" Target="https://broadbandusa.ntia.doc.gov/events/latest-events/internet-all-webinar-series-nofo-technical-assistance-webinar-enabling-middle" TargetMode="External"/><Relationship Id="rId5" Type="http://schemas.openxmlformats.org/officeDocument/2006/relationships/hyperlink" Target="https://sam.gov/content/home" TargetMode="External"/><Relationship Id="rId4" Type="http://schemas.openxmlformats.org/officeDocument/2006/relationships/hyperlink" Target="https://grants.ntia.gov/grantsPortal/s/funding-program/a0g3d00000018PAAAY/middle-mile-broadband-infrastructure-grant-program"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vbroadbandoffice-wvbroadband.hub.arcgis.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facweb.census.gov/uploadpdf.asp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ntia-gov.zoomgov.com/webinar/register/WN_DOr8TTx_RbSk9iU1N_mF1A" TargetMode="External"/><Relationship Id="rId7" Type="http://schemas.openxmlformats.org/officeDocument/2006/relationships/hyperlink" Target="https://ntia-gov.zoomgov.com/webinar/register/WN_2izkI-NjQdS9YWbX65AYWA" TargetMode="External"/><Relationship Id="rId2" Type="http://schemas.openxmlformats.org/officeDocument/2006/relationships/hyperlink" Target="https://ntia-gov.zoomgov.com/webinar/register/WN_Oe40-AAlTkeY3_HfEKxw-Q" TargetMode="External"/><Relationship Id="rId1" Type="http://schemas.openxmlformats.org/officeDocument/2006/relationships/slideLayout" Target="../slideLayouts/slideLayout2.xml"/><Relationship Id="rId6" Type="http://schemas.openxmlformats.org/officeDocument/2006/relationships/hyperlink" Target="https://ntia-gov.zoomgov.com/webinar/register/WN_Zpw80L1NRByzkIAEaV9JvQ" TargetMode="External"/><Relationship Id="rId5" Type="http://schemas.openxmlformats.org/officeDocument/2006/relationships/hyperlink" Target="https://ntia-gov.zoomgov.com/webinar/register/WN_fhVHscf-SJusxsJQz9vIsA" TargetMode="External"/><Relationship Id="rId4" Type="http://schemas.openxmlformats.org/officeDocument/2006/relationships/hyperlink" Target="https://ntia-gov.zoomgov.com/webinar/register/WN_dfkYFhAGQ8SndRc46Dp73Q"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394A2F3-E350-4A01-99C3-1E09DAA5531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57021" y="9745132"/>
            <a:ext cx="6400800" cy="1280160"/>
          </a:xfrm>
          <a:prstGeom prst="rect">
            <a:avLst/>
          </a:prstGeom>
        </p:spPr>
      </p:pic>
    </p:spTree>
    <p:extLst>
      <p:ext uri="{BB962C8B-B14F-4D97-AF65-F5344CB8AC3E}">
        <p14:creationId xmlns:p14="http://schemas.microsoft.com/office/powerpoint/2010/main" val="346893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3232-84C3-6328-D7AE-1B22EF0A5335}"/>
              </a:ext>
            </a:extLst>
          </p:cNvPr>
          <p:cNvSpPr>
            <a:spLocks noGrp="1"/>
          </p:cNvSpPr>
          <p:nvPr>
            <p:ph type="title"/>
          </p:nvPr>
        </p:nvSpPr>
        <p:spPr>
          <a:xfrm>
            <a:off x="914400" y="914400"/>
            <a:ext cx="22682200" cy="1371600"/>
          </a:xfrm>
        </p:spPr>
        <p:txBody>
          <a:bodyPr anchor="t">
            <a:normAutofit/>
          </a:bodyPr>
          <a:lstStyle/>
          <a:p>
            <a:r>
              <a:rPr lang="en-US"/>
              <a:t>ELIGIBLE COSTS</a:t>
            </a:r>
          </a:p>
        </p:txBody>
      </p:sp>
      <p:sp>
        <p:nvSpPr>
          <p:cNvPr id="3" name="Slide Number Placeholder 2">
            <a:extLst>
              <a:ext uri="{FF2B5EF4-FFF2-40B4-BE49-F238E27FC236}">
                <a16:creationId xmlns:a16="http://schemas.microsoft.com/office/drawing/2014/main" id="{3F13967E-2B11-81B9-4A6F-A97E826DD6AF}"/>
              </a:ext>
            </a:extLst>
          </p:cNvPr>
          <p:cNvSpPr>
            <a:spLocks noGrp="1"/>
          </p:cNvSpPr>
          <p:nvPr>
            <p:ph type="sldNum" sz="quarter" idx="11"/>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10</a:t>
            </a:fld>
            <a:endParaRPr lang="en-US"/>
          </a:p>
        </p:txBody>
      </p:sp>
      <p:sp>
        <p:nvSpPr>
          <p:cNvPr id="5" name="Text Placeholder 4">
            <a:extLst>
              <a:ext uri="{FF2B5EF4-FFF2-40B4-BE49-F238E27FC236}">
                <a16:creationId xmlns:a16="http://schemas.microsoft.com/office/drawing/2014/main" id="{C6911E9C-0D82-EE44-6B7B-FF89F6C7E8DF}"/>
              </a:ext>
            </a:extLst>
          </p:cNvPr>
          <p:cNvSpPr>
            <a:spLocks noGrp="1"/>
          </p:cNvSpPr>
          <p:nvPr>
            <p:ph type="body" idx="12"/>
          </p:nvPr>
        </p:nvSpPr>
        <p:spPr>
          <a:xfrm>
            <a:off x="914400" y="2381039"/>
            <a:ext cx="11077575" cy="939799"/>
          </a:xfrm>
        </p:spPr>
        <p:txBody>
          <a:bodyPr anchor="t">
            <a:normAutofit/>
          </a:bodyPr>
          <a:lstStyle/>
          <a:p>
            <a:r>
              <a:rPr lang="en-US" dirty="0"/>
              <a:t>EXAMPLES (NON-EXHAUSTIVE LIST)</a:t>
            </a:r>
          </a:p>
        </p:txBody>
      </p:sp>
      <p:graphicFrame>
        <p:nvGraphicFramePr>
          <p:cNvPr id="7" name="Content Placeholder 3">
            <a:extLst>
              <a:ext uri="{FF2B5EF4-FFF2-40B4-BE49-F238E27FC236}">
                <a16:creationId xmlns:a16="http://schemas.microsoft.com/office/drawing/2014/main" id="{0555DFE8-33AC-7BE3-81E8-879847865D9D}"/>
              </a:ext>
            </a:extLst>
          </p:cNvPr>
          <p:cNvGraphicFramePr>
            <a:graphicFrameLocks noGrp="1"/>
          </p:cNvGraphicFramePr>
          <p:nvPr>
            <p:ph idx="1"/>
            <p:extLst>
              <p:ext uri="{D42A27DB-BD31-4B8C-83A1-F6EECF244321}">
                <p14:modId xmlns:p14="http://schemas.microsoft.com/office/powerpoint/2010/main" val="2226488031"/>
              </p:ext>
            </p:extLst>
          </p:nvPr>
        </p:nvGraphicFramePr>
        <p:xfrm>
          <a:off x="914400" y="3415877"/>
          <a:ext cx="22682200" cy="746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13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55A1-A952-E07B-CAAF-F1BCC44CA767}"/>
              </a:ext>
            </a:extLst>
          </p:cNvPr>
          <p:cNvSpPr>
            <a:spLocks noGrp="1"/>
          </p:cNvSpPr>
          <p:nvPr>
            <p:ph type="title"/>
          </p:nvPr>
        </p:nvSpPr>
        <p:spPr>
          <a:xfrm>
            <a:off x="914400" y="914400"/>
            <a:ext cx="22682200" cy="1371600"/>
          </a:xfrm>
        </p:spPr>
        <p:txBody>
          <a:bodyPr anchor="t">
            <a:normAutofit/>
          </a:bodyPr>
          <a:lstStyle/>
          <a:p>
            <a:r>
              <a:rPr lang="en-US"/>
              <a:t>INELIGIBLE COSTS</a:t>
            </a:r>
          </a:p>
        </p:txBody>
      </p:sp>
      <p:sp>
        <p:nvSpPr>
          <p:cNvPr id="3" name="Slide Number Placeholder 2">
            <a:extLst>
              <a:ext uri="{FF2B5EF4-FFF2-40B4-BE49-F238E27FC236}">
                <a16:creationId xmlns:a16="http://schemas.microsoft.com/office/drawing/2014/main" id="{98FD83E1-DFAB-67A5-C3E0-DE4C2D9D3EE5}"/>
              </a:ext>
            </a:extLst>
          </p:cNvPr>
          <p:cNvSpPr>
            <a:spLocks noGrp="1"/>
          </p:cNvSpPr>
          <p:nvPr>
            <p:ph type="sldNum" sz="quarter" idx="12"/>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11</a:t>
            </a:fld>
            <a:endParaRPr lang="en-US"/>
          </a:p>
        </p:txBody>
      </p:sp>
      <p:graphicFrame>
        <p:nvGraphicFramePr>
          <p:cNvPr id="6" name="Content Placeholder 3">
            <a:extLst>
              <a:ext uri="{FF2B5EF4-FFF2-40B4-BE49-F238E27FC236}">
                <a16:creationId xmlns:a16="http://schemas.microsoft.com/office/drawing/2014/main" id="{4CE96F02-0E99-5F73-A3A4-F5848E7B655E}"/>
              </a:ext>
            </a:extLst>
          </p:cNvPr>
          <p:cNvGraphicFramePr>
            <a:graphicFrameLocks noGrp="1"/>
          </p:cNvGraphicFramePr>
          <p:nvPr>
            <p:ph idx="1"/>
            <p:extLst>
              <p:ext uri="{D42A27DB-BD31-4B8C-83A1-F6EECF244321}">
                <p14:modId xmlns:p14="http://schemas.microsoft.com/office/powerpoint/2010/main" val="880688065"/>
              </p:ext>
            </p:extLst>
          </p:nvPr>
        </p:nvGraphicFramePr>
        <p:xfrm>
          <a:off x="914400" y="2286000"/>
          <a:ext cx="22682200" cy="8382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73C6722-B700-7FCC-9B33-EC9FF5654203}"/>
              </a:ext>
            </a:extLst>
          </p:cNvPr>
          <p:cNvSpPr txBox="1"/>
          <p:nvPr/>
        </p:nvSpPr>
        <p:spPr>
          <a:xfrm>
            <a:off x="1205345" y="11069615"/>
            <a:ext cx="21446836" cy="1200329"/>
          </a:xfrm>
          <a:prstGeom prst="rect">
            <a:avLst/>
          </a:prstGeom>
          <a:noFill/>
        </p:spPr>
        <p:txBody>
          <a:bodyPr wrap="square" rtlCol="0">
            <a:spAutoFit/>
          </a:bodyPr>
          <a:lstStyle/>
          <a:p>
            <a:r>
              <a:rPr lang="en-US" dirty="0"/>
              <a:t>(*For list of Covered Equipment/services, please see: </a:t>
            </a:r>
            <a:r>
              <a:rPr lang="en-US" dirty="0">
                <a:hlinkClick r:id="rId7"/>
              </a:rPr>
              <a:t>https://www.fcc.gov/supplychain/coveredlist</a:t>
            </a:r>
            <a:r>
              <a:rPr lang="en-US" dirty="0"/>
              <a:t>)</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60422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7E93-A41D-29E2-4CD9-8849A2C87307}"/>
              </a:ext>
            </a:extLst>
          </p:cNvPr>
          <p:cNvSpPr>
            <a:spLocks noGrp="1"/>
          </p:cNvSpPr>
          <p:nvPr>
            <p:ph type="title"/>
          </p:nvPr>
        </p:nvSpPr>
        <p:spPr>
          <a:xfrm>
            <a:off x="914400" y="914400"/>
            <a:ext cx="22682200" cy="1371600"/>
          </a:xfrm>
        </p:spPr>
        <p:txBody>
          <a:bodyPr anchor="t">
            <a:normAutofit/>
          </a:bodyPr>
          <a:lstStyle/>
          <a:p>
            <a:r>
              <a:rPr lang="en-US"/>
              <a:t>COST SHARING/MATCHING</a:t>
            </a:r>
          </a:p>
        </p:txBody>
      </p:sp>
      <p:sp>
        <p:nvSpPr>
          <p:cNvPr id="3" name="Slide Number Placeholder 2">
            <a:extLst>
              <a:ext uri="{FF2B5EF4-FFF2-40B4-BE49-F238E27FC236}">
                <a16:creationId xmlns:a16="http://schemas.microsoft.com/office/drawing/2014/main" id="{74312DC4-682E-531D-5DDC-96F2F017F2BF}"/>
              </a:ext>
            </a:extLst>
          </p:cNvPr>
          <p:cNvSpPr>
            <a:spLocks noGrp="1"/>
          </p:cNvSpPr>
          <p:nvPr>
            <p:ph type="sldNum" sz="quarter" idx="11"/>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12</a:t>
            </a:fld>
            <a:endParaRPr lang="en-US"/>
          </a:p>
        </p:txBody>
      </p:sp>
      <p:sp>
        <p:nvSpPr>
          <p:cNvPr id="5" name="Text Placeholder 4">
            <a:extLst>
              <a:ext uri="{FF2B5EF4-FFF2-40B4-BE49-F238E27FC236}">
                <a16:creationId xmlns:a16="http://schemas.microsoft.com/office/drawing/2014/main" id="{3821DF6D-D746-8E6D-C7A3-FF765526404D}"/>
              </a:ext>
            </a:extLst>
          </p:cNvPr>
          <p:cNvSpPr>
            <a:spLocks noGrp="1"/>
          </p:cNvSpPr>
          <p:nvPr>
            <p:ph type="body" idx="12"/>
          </p:nvPr>
        </p:nvSpPr>
        <p:spPr>
          <a:xfrm>
            <a:off x="914400" y="3175001"/>
            <a:ext cx="11077575" cy="939799"/>
          </a:xfrm>
        </p:spPr>
        <p:txBody>
          <a:bodyPr anchor="t">
            <a:normAutofit/>
          </a:bodyPr>
          <a:lstStyle/>
          <a:p>
            <a:r>
              <a:rPr lang="en-US" dirty="0"/>
              <a:t>LIMITATION</a:t>
            </a:r>
          </a:p>
        </p:txBody>
      </p:sp>
      <p:graphicFrame>
        <p:nvGraphicFramePr>
          <p:cNvPr id="7" name="Content Placeholder 3">
            <a:extLst>
              <a:ext uri="{FF2B5EF4-FFF2-40B4-BE49-F238E27FC236}">
                <a16:creationId xmlns:a16="http://schemas.microsoft.com/office/drawing/2014/main" id="{0E1C0715-1B14-5B61-AD06-DC6047F0620C}"/>
              </a:ext>
            </a:extLst>
          </p:cNvPr>
          <p:cNvGraphicFramePr>
            <a:graphicFrameLocks noGrp="1"/>
          </p:cNvGraphicFramePr>
          <p:nvPr>
            <p:ph idx="1"/>
            <p:extLst>
              <p:ext uri="{D42A27DB-BD31-4B8C-83A1-F6EECF244321}">
                <p14:modId xmlns:p14="http://schemas.microsoft.com/office/powerpoint/2010/main" val="1368005826"/>
              </p:ext>
            </p:extLst>
          </p:nvPr>
        </p:nvGraphicFramePr>
        <p:xfrm>
          <a:off x="914400" y="4114800"/>
          <a:ext cx="22682200" cy="746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227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56AF-E7F8-8CA1-FE58-700292BA498B}"/>
              </a:ext>
            </a:extLst>
          </p:cNvPr>
          <p:cNvSpPr>
            <a:spLocks noGrp="1"/>
          </p:cNvSpPr>
          <p:nvPr>
            <p:ph type="title"/>
          </p:nvPr>
        </p:nvSpPr>
        <p:spPr/>
        <p:txBody>
          <a:bodyPr/>
          <a:lstStyle/>
          <a:p>
            <a:r>
              <a:rPr lang="en-US"/>
              <a:t>KEY DEFINITIONS</a:t>
            </a:r>
          </a:p>
        </p:txBody>
      </p:sp>
      <p:sp>
        <p:nvSpPr>
          <p:cNvPr id="3" name="Slide Number Placeholder 2">
            <a:extLst>
              <a:ext uri="{FF2B5EF4-FFF2-40B4-BE49-F238E27FC236}">
                <a16:creationId xmlns:a16="http://schemas.microsoft.com/office/drawing/2014/main" id="{FB4659DA-7528-F769-1D3F-4271F8CEF0D0}"/>
              </a:ext>
            </a:extLst>
          </p:cNvPr>
          <p:cNvSpPr>
            <a:spLocks noGrp="1"/>
          </p:cNvSpPr>
          <p:nvPr>
            <p:ph type="sldNum" sz="quarter" idx="11"/>
          </p:nvPr>
        </p:nvSpPr>
        <p:spPr/>
        <p:txBody>
          <a:bodyPr/>
          <a:lstStyle/>
          <a:p>
            <a:fld id="{525545D6-A97B-4849-A90D-AA9496D82213}" type="slidenum">
              <a:rPr lang="en-US" smtClean="0"/>
              <a:pPr/>
              <a:t>13</a:t>
            </a:fld>
            <a:endParaRPr lang="en-US"/>
          </a:p>
        </p:txBody>
      </p:sp>
      <p:sp>
        <p:nvSpPr>
          <p:cNvPr id="4" name="Content Placeholder 3">
            <a:extLst>
              <a:ext uri="{FF2B5EF4-FFF2-40B4-BE49-F238E27FC236}">
                <a16:creationId xmlns:a16="http://schemas.microsoft.com/office/drawing/2014/main" id="{072A5072-D974-0B14-9809-F50CF374110C}"/>
              </a:ext>
            </a:extLst>
          </p:cNvPr>
          <p:cNvSpPr>
            <a:spLocks noGrp="1"/>
          </p:cNvSpPr>
          <p:nvPr>
            <p:ph idx="1"/>
          </p:nvPr>
        </p:nvSpPr>
        <p:spPr>
          <a:xfrm>
            <a:off x="847725" y="2625224"/>
            <a:ext cx="22682200" cy="7468023"/>
          </a:xfrm>
        </p:spPr>
        <p:txBody>
          <a:bodyPr>
            <a:normAutofit fontScale="85000" lnSpcReduction="20000"/>
          </a:bodyPr>
          <a:lstStyle/>
          <a:p>
            <a:r>
              <a:rPr lang="en-US" b="1" dirty="0"/>
              <a:t>UNDERSERVED</a:t>
            </a:r>
            <a:r>
              <a:rPr lang="en-US" dirty="0"/>
              <a:t> – An Area that is not Unserved but does not have access to at least 100/20 Mbps service</a:t>
            </a:r>
          </a:p>
          <a:p>
            <a:endParaRPr lang="en-US" dirty="0"/>
          </a:p>
          <a:p>
            <a:r>
              <a:rPr lang="en-US" b="1" dirty="0"/>
              <a:t>UNSERVED</a:t>
            </a:r>
            <a:r>
              <a:rPr lang="en-US" dirty="0"/>
              <a:t> - </a:t>
            </a:r>
            <a:r>
              <a:rPr lang="en-US" dirty="0">
                <a:effectLst/>
                <a:latin typeface="Calibri" panose="020F0502020204030204" pitchFamily="34" charset="0"/>
                <a:ea typeface="Calibri" panose="020F0502020204030204" pitchFamily="34" charset="0"/>
                <a:cs typeface="Times New Roman" panose="02020603050405020304" pitchFamily="18" charset="0"/>
              </a:rPr>
              <a:t>An area that does not have access to broadband service of at least 25/3 Mbps, or minimum speeds as established by the Commission </a:t>
            </a:r>
            <a:endParaRPr lang="en-US" dirty="0"/>
          </a:p>
          <a:p>
            <a:endParaRPr lang="en-US" dirty="0"/>
          </a:p>
          <a:p>
            <a:pPr marL="342900" marR="0" lvl="0" indent="-342900">
              <a:lnSpc>
                <a:spcPct val="107000"/>
              </a:lnSpc>
              <a:spcBef>
                <a:spcPts val="0"/>
              </a:spcBef>
              <a:spcAft>
                <a:spcPts val="0"/>
              </a:spcAft>
              <a:buFont typeface="Symbol" panose="05050102010706020507" pitchFamily="18" charset="2"/>
              <a:buChar char=""/>
            </a:pPr>
            <a:r>
              <a:rPr lang="en-US" b="1" dirty="0"/>
              <a:t>   MIDDLE MILE INFRASTRUCTURE - </a:t>
            </a:r>
            <a:r>
              <a:rPr lang="en-US" dirty="0">
                <a:effectLst/>
                <a:latin typeface="Calibri" panose="020F0502020204030204" pitchFamily="34" charset="0"/>
                <a:ea typeface="Calibri" panose="020F0502020204030204" pitchFamily="34" charset="0"/>
                <a:cs typeface="Calibri" panose="020F0502020204030204" pitchFamily="34" charset="0"/>
              </a:rPr>
              <a:t>A) </a:t>
            </a:r>
            <a:r>
              <a:rPr lang="en-US" dirty="0">
                <a:ea typeface="Calibri" panose="020F0502020204030204" pitchFamily="34" charset="0"/>
              </a:rPr>
              <a:t>A</a:t>
            </a:r>
            <a:r>
              <a:rPr lang="en-US" dirty="0">
                <a:effectLst/>
                <a:latin typeface="Calibri" panose="020F0502020204030204" pitchFamily="34" charset="0"/>
                <a:ea typeface="Calibri" panose="020F0502020204030204" pitchFamily="34" charset="0"/>
                <a:cs typeface="Calibri" panose="020F0502020204030204" pitchFamily="34" charset="0"/>
              </a:rPr>
              <a:t>ny</a:t>
            </a:r>
            <a:r>
              <a:rPr lang="en-US" dirty="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Calibri" panose="020F0502020204030204" pitchFamily="34" charset="0"/>
              </a:rPr>
              <a:t>broadband infrastructure that does not connect directly to an   	end-user location, including an anchor institution; and (B) includes— (</a:t>
            </a:r>
            <a:r>
              <a:rPr lang="en-US" dirty="0" err="1">
                <a:effectLst/>
                <a:latin typeface="Calibri" panose="020F0502020204030204" pitchFamily="34" charset="0"/>
                <a:ea typeface="Calibri" panose="020F0502020204030204" pitchFamily="34" charset="0"/>
                <a:cs typeface="Calibri" panose="020F0502020204030204" pitchFamily="34" charset="0"/>
              </a:rPr>
              <a:t>i</a:t>
            </a:r>
            <a:r>
              <a:rPr lang="en-US" dirty="0">
                <a:effectLst/>
                <a:latin typeface="Calibri" panose="020F0502020204030204" pitchFamily="34" charset="0"/>
                <a:ea typeface="Calibri" panose="020F0502020204030204" pitchFamily="34" charset="0"/>
                <a:cs typeface="Calibri" panose="020F0502020204030204" pitchFamily="34" charset="0"/>
              </a:rPr>
              <a:t>) leased dark fiber, interoffice 	transport, backhaul, carrier-neutral internet exchange facilities, carrier-neutral submarine cable 	landing stations, undersea cables, transport connectivity to data centers, special access transport, and 	other similar services; and (ii) wired or private wireless broadband infrastructure, including microwave 	capacity, radio tower access, and other services or infrastructure for a private wireless broadband 	network, such as towers, fiber, and microwave links.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Tree>
    <p:extLst>
      <p:ext uri="{BB962C8B-B14F-4D97-AF65-F5344CB8AC3E}">
        <p14:creationId xmlns:p14="http://schemas.microsoft.com/office/powerpoint/2010/main" val="258861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97424-5BD3-2C24-5700-8D242396E6AA}"/>
              </a:ext>
            </a:extLst>
          </p:cNvPr>
          <p:cNvSpPr>
            <a:spLocks noGrp="1"/>
          </p:cNvSpPr>
          <p:nvPr>
            <p:ph type="title"/>
          </p:nvPr>
        </p:nvSpPr>
        <p:spPr/>
        <p:txBody>
          <a:bodyPr/>
          <a:lstStyle/>
          <a:p>
            <a:r>
              <a:rPr lang="en-US"/>
              <a:t>PERIOD OF PERFORMANCE</a:t>
            </a:r>
          </a:p>
        </p:txBody>
      </p:sp>
      <p:sp>
        <p:nvSpPr>
          <p:cNvPr id="3" name="Slide Number Placeholder 2">
            <a:extLst>
              <a:ext uri="{FF2B5EF4-FFF2-40B4-BE49-F238E27FC236}">
                <a16:creationId xmlns:a16="http://schemas.microsoft.com/office/drawing/2014/main" id="{4EA8D253-0DFE-BD2F-0ADC-DB08163A73DC}"/>
              </a:ext>
            </a:extLst>
          </p:cNvPr>
          <p:cNvSpPr>
            <a:spLocks noGrp="1"/>
          </p:cNvSpPr>
          <p:nvPr>
            <p:ph type="sldNum" sz="quarter" idx="11"/>
          </p:nvPr>
        </p:nvSpPr>
        <p:spPr/>
        <p:txBody>
          <a:bodyPr/>
          <a:lstStyle/>
          <a:p>
            <a:fld id="{525545D6-A97B-4849-A90D-AA9496D82213}" type="slidenum">
              <a:rPr lang="en-US" smtClean="0"/>
              <a:pPr/>
              <a:t>14</a:t>
            </a:fld>
            <a:endParaRPr lang="en-US"/>
          </a:p>
        </p:txBody>
      </p:sp>
      <p:sp>
        <p:nvSpPr>
          <p:cNvPr id="4" name="Content Placeholder 3">
            <a:extLst>
              <a:ext uri="{FF2B5EF4-FFF2-40B4-BE49-F238E27FC236}">
                <a16:creationId xmlns:a16="http://schemas.microsoft.com/office/drawing/2014/main" id="{2437FA6A-86D8-BDA1-B5F4-80DB8875EFB3}"/>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Eligible entities must agree to complete buildout of middle mile infrastructure no later than five (5) years of date when grant awards made available to entity.</a:t>
            </a:r>
          </a:p>
          <a:p>
            <a:pPr marL="0" marR="0" indent="0">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One year extensions are available</a:t>
            </a:r>
          </a:p>
          <a:p>
            <a:pPr marL="0" marR="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83392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A369-765F-10C6-50D5-EB5BBF99236C}"/>
              </a:ext>
            </a:extLst>
          </p:cNvPr>
          <p:cNvSpPr>
            <a:spLocks noGrp="1"/>
          </p:cNvSpPr>
          <p:nvPr>
            <p:ph type="title"/>
          </p:nvPr>
        </p:nvSpPr>
        <p:spPr/>
        <p:txBody>
          <a:bodyPr/>
          <a:lstStyle/>
          <a:p>
            <a:r>
              <a:rPr lang="en-US" dirty="0"/>
              <a:t>APPLICANT QUALIFICATIONS </a:t>
            </a:r>
          </a:p>
        </p:txBody>
      </p:sp>
      <p:sp>
        <p:nvSpPr>
          <p:cNvPr id="3" name="Slide Number Placeholder 2">
            <a:extLst>
              <a:ext uri="{FF2B5EF4-FFF2-40B4-BE49-F238E27FC236}">
                <a16:creationId xmlns:a16="http://schemas.microsoft.com/office/drawing/2014/main" id="{D91D7F58-79C6-4932-FB89-BA2E3364EFA4}"/>
              </a:ext>
            </a:extLst>
          </p:cNvPr>
          <p:cNvSpPr>
            <a:spLocks noGrp="1"/>
          </p:cNvSpPr>
          <p:nvPr>
            <p:ph type="sldNum" sz="quarter" idx="11"/>
          </p:nvPr>
        </p:nvSpPr>
        <p:spPr/>
        <p:txBody>
          <a:bodyPr/>
          <a:lstStyle/>
          <a:p>
            <a:fld id="{525545D6-A97B-4849-A90D-AA9496D82213}" type="slidenum">
              <a:rPr lang="en-US" smtClean="0"/>
              <a:pPr/>
              <a:t>15</a:t>
            </a:fld>
            <a:endParaRPr lang="en-US"/>
          </a:p>
        </p:txBody>
      </p:sp>
      <p:sp>
        <p:nvSpPr>
          <p:cNvPr id="4" name="Content Placeholder 3">
            <a:extLst>
              <a:ext uri="{FF2B5EF4-FFF2-40B4-BE49-F238E27FC236}">
                <a16:creationId xmlns:a16="http://schemas.microsoft.com/office/drawing/2014/main" id="{D7A8C4AD-95C8-6357-5210-165491F38B54}"/>
              </a:ext>
            </a:extLst>
          </p:cNvPr>
          <p:cNvSpPr>
            <a:spLocks noGrp="1"/>
          </p:cNvSpPr>
          <p:nvPr>
            <p:ph idx="1"/>
          </p:nvPr>
        </p:nvSpPr>
        <p:spPr>
          <a:xfrm>
            <a:off x="847725" y="2286000"/>
            <a:ext cx="22682200" cy="9289473"/>
          </a:xfrm>
        </p:spPr>
        <p:txBody>
          <a:bodyPr>
            <a:normAutofit fontScale="25000" lnSpcReduction="20000"/>
          </a:bodyPr>
          <a:lstStyle/>
          <a:p>
            <a:endParaRPr lang="en-US" dirty="0"/>
          </a:p>
          <a:p>
            <a:pPr marL="0" indent="0">
              <a:buNone/>
            </a:pPr>
            <a:r>
              <a:rPr lang="en-US" sz="12300" b="1" dirty="0"/>
              <a:t>THRESHOLD REQUIREMENTS under III.B of the NOFO:</a:t>
            </a:r>
          </a:p>
          <a:p>
            <a:pPr marL="0" indent="0">
              <a:buNone/>
            </a:pPr>
            <a:endParaRPr lang="en-US" sz="12300" b="1" dirty="0"/>
          </a:p>
          <a:p>
            <a:r>
              <a:rPr lang="en-US" sz="12300" dirty="0"/>
              <a:t>Financial Capability</a:t>
            </a:r>
          </a:p>
          <a:p>
            <a:pPr lvl="1"/>
            <a:r>
              <a:rPr lang="en-US" sz="12300" dirty="0">
                <a:latin typeface="Cailbri"/>
              </a:rPr>
              <a:t>	-Certifications</a:t>
            </a:r>
          </a:p>
          <a:p>
            <a:pPr lvl="1"/>
            <a:r>
              <a:rPr lang="en-US" sz="12300" dirty="0">
                <a:latin typeface="Cailbri"/>
              </a:rPr>
              <a:t>	- Letter of Credit (More information on following slide)</a:t>
            </a:r>
          </a:p>
          <a:p>
            <a:pPr lvl="1"/>
            <a:r>
              <a:rPr lang="en-US" sz="12300" dirty="0">
                <a:latin typeface="Cailbri"/>
              </a:rPr>
              <a:t>	- Audited Financial Statements</a:t>
            </a:r>
          </a:p>
          <a:p>
            <a:pPr lvl="1"/>
            <a:endParaRPr lang="en-US" sz="12300" dirty="0">
              <a:latin typeface="Cailbri"/>
            </a:endParaRPr>
          </a:p>
          <a:p>
            <a:r>
              <a:rPr lang="en-US" sz="12300" dirty="0"/>
              <a:t>Managerial Capability</a:t>
            </a:r>
          </a:p>
          <a:p>
            <a:pPr marL="0" indent="0">
              <a:buNone/>
            </a:pPr>
            <a:r>
              <a:rPr lang="en-US" sz="12300" dirty="0"/>
              <a:t>	</a:t>
            </a:r>
            <a:r>
              <a:rPr lang="en-US" sz="12300" dirty="0">
                <a:latin typeface="Cailbri"/>
              </a:rPr>
              <a:t> -Resumes</a:t>
            </a:r>
          </a:p>
          <a:p>
            <a:pPr marL="0" indent="0">
              <a:buNone/>
            </a:pPr>
            <a:r>
              <a:rPr lang="en-US" sz="12300" dirty="0"/>
              <a:t>	 -Org. Charts</a:t>
            </a:r>
          </a:p>
          <a:p>
            <a:pPr marL="0" indent="0">
              <a:buNone/>
            </a:pPr>
            <a:r>
              <a:rPr lang="en-US" sz="12300" dirty="0"/>
              <a:t>            -Narrative </a:t>
            </a:r>
          </a:p>
          <a:p>
            <a:pPr marL="0" indent="0">
              <a:buNone/>
            </a:pPr>
            <a:endParaRPr lang="en-US" sz="12300" dirty="0"/>
          </a:p>
          <a:p>
            <a:r>
              <a:rPr lang="en-US" sz="12300" dirty="0"/>
              <a:t>Technical Capability</a:t>
            </a:r>
          </a:p>
          <a:p>
            <a:pPr marL="0" indent="0">
              <a:buNone/>
            </a:pPr>
            <a:r>
              <a:rPr lang="en-US" sz="12300" dirty="0"/>
              <a:t>	-Certifications re workforce</a:t>
            </a:r>
          </a:p>
          <a:p>
            <a:pPr marL="0" indent="0">
              <a:buNone/>
            </a:pPr>
            <a:r>
              <a:rPr lang="en-US" sz="12300" dirty="0"/>
              <a:t>	-Network design diagrams</a:t>
            </a:r>
          </a:p>
          <a:p>
            <a:pPr marL="0" indent="0">
              <a:buNone/>
            </a:pPr>
            <a:r>
              <a:rPr lang="en-US" sz="12300" dirty="0"/>
              <a:t>           -Project Costs</a:t>
            </a:r>
          </a:p>
          <a:p>
            <a:pPr marL="0" indent="0">
              <a:buNone/>
            </a:pPr>
            <a:endParaRPr lang="en-US" sz="12300" dirty="0"/>
          </a:p>
          <a:p>
            <a:r>
              <a:rPr lang="en-US" sz="12300" dirty="0"/>
              <a:t>Compliance with Laws</a:t>
            </a:r>
          </a:p>
          <a:p>
            <a:r>
              <a:rPr lang="en-US" sz="12300" dirty="0"/>
              <a:t>Operational Capability</a:t>
            </a:r>
          </a:p>
          <a:p>
            <a:r>
              <a:rPr lang="en-US" sz="12300" dirty="0"/>
              <a:t>Ownership Information per 47 CFR 1.2112(a)(1-7)</a:t>
            </a:r>
          </a:p>
        </p:txBody>
      </p:sp>
    </p:spTree>
    <p:extLst>
      <p:ext uri="{BB962C8B-B14F-4D97-AF65-F5344CB8AC3E}">
        <p14:creationId xmlns:p14="http://schemas.microsoft.com/office/powerpoint/2010/main" val="693112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4D854-9B61-8036-7159-74000EFC6EF3}"/>
              </a:ext>
            </a:extLst>
          </p:cNvPr>
          <p:cNvSpPr>
            <a:spLocks noGrp="1"/>
          </p:cNvSpPr>
          <p:nvPr>
            <p:ph type="title"/>
          </p:nvPr>
        </p:nvSpPr>
        <p:spPr/>
        <p:txBody>
          <a:bodyPr/>
          <a:lstStyle/>
          <a:p>
            <a:r>
              <a:rPr lang="en-US" dirty="0"/>
              <a:t>LETTER OF CREDIT</a:t>
            </a:r>
          </a:p>
        </p:txBody>
      </p:sp>
      <p:sp>
        <p:nvSpPr>
          <p:cNvPr id="3" name="Slide Number Placeholder 2">
            <a:extLst>
              <a:ext uri="{FF2B5EF4-FFF2-40B4-BE49-F238E27FC236}">
                <a16:creationId xmlns:a16="http://schemas.microsoft.com/office/drawing/2014/main" id="{E156FE52-5BEC-D30C-5BEB-8554C6576E4E}"/>
              </a:ext>
            </a:extLst>
          </p:cNvPr>
          <p:cNvSpPr>
            <a:spLocks noGrp="1"/>
          </p:cNvSpPr>
          <p:nvPr>
            <p:ph type="sldNum" sz="quarter" idx="11"/>
          </p:nvPr>
        </p:nvSpPr>
        <p:spPr/>
        <p:txBody>
          <a:bodyPr/>
          <a:lstStyle/>
          <a:p>
            <a:fld id="{525545D6-A97B-4849-A90D-AA9496D82213}" type="slidenum">
              <a:rPr lang="en-US" smtClean="0"/>
              <a:pPr/>
              <a:t>16</a:t>
            </a:fld>
            <a:endParaRPr lang="en-US"/>
          </a:p>
        </p:txBody>
      </p:sp>
      <p:sp>
        <p:nvSpPr>
          <p:cNvPr id="4" name="Content Placeholder 3">
            <a:extLst>
              <a:ext uri="{FF2B5EF4-FFF2-40B4-BE49-F238E27FC236}">
                <a16:creationId xmlns:a16="http://schemas.microsoft.com/office/drawing/2014/main" id="{79F6F470-0873-964C-A1E9-3C881F7BE956}"/>
              </a:ext>
            </a:extLst>
          </p:cNvPr>
          <p:cNvSpPr>
            <a:spLocks noGrp="1"/>
          </p:cNvSpPr>
          <p:nvPr>
            <p:ph idx="1"/>
          </p:nvPr>
        </p:nvSpPr>
        <p:spPr>
          <a:xfrm>
            <a:off x="847725" y="2286000"/>
            <a:ext cx="22682200" cy="7468023"/>
          </a:xfrm>
        </p:spPr>
        <p:txBody>
          <a:bodyPr>
            <a:normAutofit lnSpcReduction="10000"/>
          </a:bodyPr>
          <a:lstStyle/>
          <a:p>
            <a:pPr marL="0" indent="0" algn="l">
              <a:buNone/>
            </a:pPr>
            <a:r>
              <a:rPr lang="en-US" sz="4400" b="0" i="0" u="none" strike="noStrike" baseline="0" dirty="0"/>
              <a:t>During the application process, each applicant must submit a letter from a bank meeting</a:t>
            </a:r>
          </a:p>
          <a:p>
            <a:pPr marL="0" indent="0" algn="l">
              <a:buNone/>
            </a:pPr>
            <a:r>
              <a:rPr lang="en-US" sz="4400" b="0" i="0" u="none" strike="noStrike" baseline="0" dirty="0"/>
              <a:t>eligibility requirements consistent with those set forth in 47 C.F.R. § 54.804(c)(2) committing to</a:t>
            </a:r>
          </a:p>
          <a:p>
            <a:pPr marL="0" indent="0" algn="l">
              <a:buNone/>
            </a:pPr>
            <a:r>
              <a:rPr lang="en-US" sz="4400" b="0" i="0" u="none" strike="noStrike" baseline="0" dirty="0"/>
              <a:t>issue an irrevocable standby letter of credit, in the required form, to the applicant. </a:t>
            </a:r>
          </a:p>
          <a:p>
            <a:pPr marL="0" indent="0" algn="l">
              <a:buNone/>
            </a:pPr>
            <a:endParaRPr lang="en-US" sz="4400" dirty="0"/>
          </a:p>
          <a:p>
            <a:pPr marL="0" indent="0" algn="l">
              <a:buNone/>
            </a:pPr>
            <a:r>
              <a:rPr lang="en-US" sz="4400" b="1" i="0" u="none" strike="noStrike" baseline="0" dirty="0"/>
              <a:t>LOC Minimum Requirements:</a:t>
            </a:r>
          </a:p>
          <a:p>
            <a:pPr marL="0" indent="0" algn="l">
              <a:buNone/>
            </a:pPr>
            <a:r>
              <a:rPr lang="en-US" sz="4400" b="0" i="0" u="none" strike="noStrike" baseline="0" dirty="0"/>
              <a:t>The letter shall at a minimum provide the dollar amount of credit offered and the issuing bank’s agreement to follow the terms and conditions of NTIA’s model letter of credit. </a:t>
            </a:r>
          </a:p>
          <a:p>
            <a:pPr marL="0" indent="0" algn="l">
              <a:buNone/>
            </a:pPr>
            <a:endParaRPr lang="en-US" sz="4400" dirty="0"/>
          </a:p>
          <a:p>
            <a:pPr marL="0" indent="0" algn="l">
              <a:buNone/>
            </a:pPr>
            <a:r>
              <a:rPr lang="en-US" sz="4400" b="0" i="0" u="none" strike="noStrike" baseline="0" dirty="0"/>
              <a:t>NTIA shall establish a model letter of credit substantially similar to the model letter of credit established by the Federal Communications Commission in connection with the Rural Digital Opportunity Fund (RDOF).</a:t>
            </a:r>
            <a:endParaRPr lang="en-US" sz="4400" dirty="0"/>
          </a:p>
        </p:txBody>
      </p:sp>
    </p:spTree>
    <p:extLst>
      <p:ext uri="{BB962C8B-B14F-4D97-AF65-F5344CB8AC3E}">
        <p14:creationId xmlns:p14="http://schemas.microsoft.com/office/powerpoint/2010/main" val="3841651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6BAA-2880-F9A6-6171-EF7798B05144}"/>
              </a:ext>
            </a:extLst>
          </p:cNvPr>
          <p:cNvSpPr>
            <a:spLocks noGrp="1"/>
          </p:cNvSpPr>
          <p:nvPr>
            <p:ph type="title"/>
          </p:nvPr>
        </p:nvSpPr>
        <p:spPr/>
        <p:txBody>
          <a:bodyPr/>
          <a:lstStyle/>
          <a:p>
            <a:r>
              <a:rPr lang="en-US" dirty="0"/>
              <a:t>BUILDOUT BENCHMARKS</a:t>
            </a:r>
          </a:p>
        </p:txBody>
      </p:sp>
      <p:sp>
        <p:nvSpPr>
          <p:cNvPr id="3" name="Slide Number Placeholder 2">
            <a:extLst>
              <a:ext uri="{FF2B5EF4-FFF2-40B4-BE49-F238E27FC236}">
                <a16:creationId xmlns:a16="http://schemas.microsoft.com/office/drawing/2014/main" id="{B0E51475-A084-B821-5CEF-68E6336374C4}"/>
              </a:ext>
            </a:extLst>
          </p:cNvPr>
          <p:cNvSpPr>
            <a:spLocks noGrp="1"/>
          </p:cNvSpPr>
          <p:nvPr>
            <p:ph type="sldNum" sz="quarter" idx="11"/>
          </p:nvPr>
        </p:nvSpPr>
        <p:spPr/>
        <p:txBody>
          <a:bodyPr/>
          <a:lstStyle/>
          <a:p>
            <a:fld id="{525545D6-A97B-4849-A90D-AA9496D82213}" type="slidenum">
              <a:rPr lang="en-US" smtClean="0"/>
              <a:pPr/>
              <a:t>17</a:t>
            </a:fld>
            <a:endParaRPr lang="en-US"/>
          </a:p>
        </p:txBody>
      </p:sp>
      <p:graphicFrame>
        <p:nvGraphicFramePr>
          <p:cNvPr id="7" name="Content Placeholder 3">
            <a:extLst>
              <a:ext uri="{FF2B5EF4-FFF2-40B4-BE49-F238E27FC236}">
                <a16:creationId xmlns:a16="http://schemas.microsoft.com/office/drawing/2014/main" id="{38A8143B-92B1-D910-32C4-8C55C9E8282F}"/>
              </a:ext>
            </a:extLst>
          </p:cNvPr>
          <p:cNvGraphicFramePr>
            <a:graphicFrameLocks noGrp="1"/>
          </p:cNvGraphicFramePr>
          <p:nvPr>
            <p:ph idx="1"/>
            <p:extLst>
              <p:ext uri="{D42A27DB-BD31-4B8C-83A1-F6EECF244321}">
                <p14:modId xmlns:p14="http://schemas.microsoft.com/office/powerpoint/2010/main" val="1094624231"/>
              </p:ext>
            </p:extLst>
          </p:nvPr>
        </p:nvGraphicFramePr>
        <p:xfrm>
          <a:off x="914400" y="3370003"/>
          <a:ext cx="22682200" cy="746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537D2181-392E-5668-1D94-BBF77E0BB0D1}"/>
              </a:ext>
            </a:extLst>
          </p:cNvPr>
          <p:cNvSpPr>
            <a:spLocks noGrp="1"/>
          </p:cNvSpPr>
          <p:nvPr>
            <p:ph type="body" idx="12"/>
          </p:nvPr>
        </p:nvSpPr>
        <p:spPr>
          <a:xfrm>
            <a:off x="914400" y="2133177"/>
            <a:ext cx="11077575" cy="939799"/>
          </a:xfrm>
        </p:spPr>
        <p:txBody>
          <a:bodyPr/>
          <a:lstStyle/>
          <a:p>
            <a:r>
              <a:rPr lang="en-US" dirty="0"/>
              <a:t>Milestones and Five YEAR COMPLETION</a:t>
            </a:r>
          </a:p>
        </p:txBody>
      </p:sp>
    </p:spTree>
    <p:extLst>
      <p:ext uri="{BB962C8B-B14F-4D97-AF65-F5344CB8AC3E}">
        <p14:creationId xmlns:p14="http://schemas.microsoft.com/office/powerpoint/2010/main" val="3797956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20106" y="4771390"/>
            <a:ext cx="20137121" cy="4592320"/>
          </a:xfrm>
        </p:spPr>
        <p:txBody>
          <a:bodyPr>
            <a:normAutofit/>
          </a:bodyPr>
          <a:lstStyle/>
          <a:p>
            <a:r>
              <a:rPr lang="en-US" sz="9600"/>
              <a:t>APPLICATIONS</a:t>
            </a:r>
          </a:p>
        </p:txBody>
      </p:sp>
    </p:spTree>
    <p:extLst>
      <p:ext uri="{BB962C8B-B14F-4D97-AF65-F5344CB8AC3E}">
        <p14:creationId xmlns:p14="http://schemas.microsoft.com/office/powerpoint/2010/main" val="4228708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0C85A-03B1-E795-1592-4A74657C3D63}"/>
              </a:ext>
            </a:extLst>
          </p:cNvPr>
          <p:cNvSpPr>
            <a:spLocks noGrp="1"/>
          </p:cNvSpPr>
          <p:nvPr>
            <p:ph type="title"/>
          </p:nvPr>
        </p:nvSpPr>
        <p:spPr/>
        <p:txBody>
          <a:bodyPr/>
          <a:lstStyle/>
          <a:p>
            <a:r>
              <a:rPr lang="en-US" dirty="0"/>
              <a:t>STATE COORDINATION REQUIREMENT</a:t>
            </a:r>
          </a:p>
        </p:txBody>
      </p:sp>
      <p:sp>
        <p:nvSpPr>
          <p:cNvPr id="3" name="Slide Number Placeholder 2">
            <a:extLst>
              <a:ext uri="{FF2B5EF4-FFF2-40B4-BE49-F238E27FC236}">
                <a16:creationId xmlns:a16="http://schemas.microsoft.com/office/drawing/2014/main" id="{EC25026F-57E3-4FC5-3CD5-9BFE45AA2AC5}"/>
              </a:ext>
            </a:extLst>
          </p:cNvPr>
          <p:cNvSpPr>
            <a:spLocks noGrp="1"/>
          </p:cNvSpPr>
          <p:nvPr>
            <p:ph type="sldNum" sz="quarter" idx="11"/>
          </p:nvPr>
        </p:nvSpPr>
        <p:spPr/>
        <p:txBody>
          <a:bodyPr/>
          <a:lstStyle/>
          <a:p>
            <a:fld id="{525545D6-A97B-4849-A90D-AA9496D82213}" type="slidenum">
              <a:rPr lang="en-US" smtClean="0"/>
              <a:pPr/>
              <a:t>19</a:t>
            </a:fld>
            <a:endParaRPr lang="en-US"/>
          </a:p>
        </p:txBody>
      </p:sp>
      <p:sp>
        <p:nvSpPr>
          <p:cNvPr id="4" name="Content Placeholder 3">
            <a:extLst>
              <a:ext uri="{FF2B5EF4-FFF2-40B4-BE49-F238E27FC236}">
                <a16:creationId xmlns:a16="http://schemas.microsoft.com/office/drawing/2014/main" id="{3BB0A7F9-6739-1FEA-4C60-F305540F0BFB}"/>
              </a:ext>
            </a:extLst>
          </p:cNvPr>
          <p:cNvSpPr>
            <a:spLocks noGrp="1"/>
          </p:cNvSpPr>
          <p:nvPr>
            <p:ph idx="1"/>
          </p:nvPr>
        </p:nvSpPr>
        <p:spPr>
          <a:xfrm>
            <a:off x="914400" y="3408218"/>
            <a:ext cx="22682200" cy="7468023"/>
          </a:xfrm>
        </p:spPr>
        <p:txBody>
          <a:bodyPr/>
          <a:lstStyle/>
          <a:p>
            <a:pPr marL="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Prospective non-State and non-Tribal Government applicants must, prior to submitting an application, coordinate and consult with the State Broadband Office or other coordinating body located in the jurisdiction in which the eligible entity proposes to deploy middle mile infrastructure to ensure that the proposal is consistent with the State’s broadband plan and priorities.</a:t>
            </a:r>
          </a:p>
          <a:p>
            <a:endParaRPr lang="en-US" dirty="0"/>
          </a:p>
        </p:txBody>
      </p:sp>
      <p:sp>
        <p:nvSpPr>
          <p:cNvPr id="5" name="Text Placeholder 4">
            <a:extLst>
              <a:ext uri="{FF2B5EF4-FFF2-40B4-BE49-F238E27FC236}">
                <a16:creationId xmlns:a16="http://schemas.microsoft.com/office/drawing/2014/main" id="{D9E77CBD-F531-8C5A-489E-584351FF3FBE}"/>
              </a:ext>
            </a:extLst>
          </p:cNvPr>
          <p:cNvSpPr>
            <a:spLocks noGrp="1"/>
          </p:cNvSpPr>
          <p:nvPr>
            <p:ph type="body" idx="12"/>
          </p:nvPr>
        </p:nvSpPr>
        <p:spPr>
          <a:xfrm>
            <a:off x="914400" y="2286000"/>
            <a:ext cx="11077575" cy="939799"/>
          </a:xfrm>
        </p:spPr>
        <p:txBody>
          <a:bodyPr/>
          <a:lstStyle/>
          <a:p>
            <a:r>
              <a:rPr lang="en-US" dirty="0"/>
              <a:t>Non-State and non-TRIBAL APPLICANTS</a:t>
            </a:r>
          </a:p>
        </p:txBody>
      </p:sp>
    </p:spTree>
    <p:extLst>
      <p:ext uri="{BB962C8B-B14F-4D97-AF65-F5344CB8AC3E}">
        <p14:creationId xmlns:p14="http://schemas.microsoft.com/office/powerpoint/2010/main" val="4128243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48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B331-A374-3C36-2732-4CE3057B0EAE}"/>
              </a:ext>
            </a:extLst>
          </p:cNvPr>
          <p:cNvSpPr>
            <a:spLocks noGrp="1"/>
          </p:cNvSpPr>
          <p:nvPr>
            <p:ph type="title"/>
          </p:nvPr>
        </p:nvSpPr>
        <p:spPr/>
        <p:txBody>
          <a:bodyPr/>
          <a:lstStyle/>
          <a:p>
            <a:r>
              <a:rPr lang="en-US" dirty="0"/>
              <a:t>REQUEST FOR INFORMATION (RFI)</a:t>
            </a:r>
          </a:p>
        </p:txBody>
      </p:sp>
      <p:sp>
        <p:nvSpPr>
          <p:cNvPr id="3" name="Slide Number Placeholder 2">
            <a:extLst>
              <a:ext uri="{FF2B5EF4-FFF2-40B4-BE49-F238E27FC236}">
                <a16:creationId xmlns:a16="http://schemas.microsoft.com/office/drawing/2014/main" id="{E4FD62D9-9C86-0029-6FEE-8BA42F8CAADA}"/>
              </a:ext>
            </a:extLst>
          </p:cNvPr>
          <p:cNvSpPr>
            <a:spLocks noGrp="1"/>
          </p:cNvSpPr>
          <p:nvPr>
            <p:ph type="sldNum" sz="quarter" idx="11"/>
          </p:nvPr>
        </p:nvSpPr>
        <p:spPr/>
        <p:txBody>
          <a:bodyPr/>
          <a:lstStyle/>
          <a:p>
            <a:fld id="{525545D6-A97B-4849-A90D-AA9496D82213}" type="slidenum">
              <a:rPr lang="en-US" smtClean="0"/>
              <a:pPr/>
              <a:t>20</a:t>
            </a:fld>
            <a:endParaRPr lang="en-US"/>
          </a:p>
        </p:txBody>
      </p:sp>
      <p:sp>
        <p:nvSpPr>
          <p:cNvPr id="4" name="Content Placeholder 3">
            <a:extLst>
              <a:ext uri="{FF2B5EF4-FFF2-40B4-BE49-F238E27FC236}">
                <a16:creationId xmlns:a16="http://schemas.microsoft.com/office/drawing/2014/main" id="{2CD1099B-C2E5-0455-1AA5-A567F3748CBF}"/>
              </a:ext>
            </a:extLst>
          </p:cNvPr>
          <p:cNvSpPr>
            <a:spLocks noGrp="1"/>
          </p:cNvSpPr>
          <p:nvPr>
            <p:ph idx="1"/>
          </p:nvPr>
        </p:nvSpPr>
        <p:spPr>
          <a:xfrm>
            <a:off x="914400" y="2701636"/>
            <a:ext cx="22682200" cy="7468023"/>
          </a:xfrm>
        </p:spPr>
        <p:txBody>
          <a:bodyPr>
            <a:normAutofit lnSpcReduction="10000"/>
          </a:bodyPr>
          <a:lstStyle/>
          <a:p>
            <a:r>
              <a:rPr lang="en-US" dirty="0"/>
              <a:t>As part of the State Coordination Requirement, The West Virginia Department of Economic Development, Office of Broadband (WVDED) has issued a Request for Information (“RFI”) to:</a:t>
            </a:r>
          </a:p>
          <a:p>
            <a:pPr marL="2057400" lvl="3"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Initiate coordination and gather ideas and interest from providers, particularly middle mile providers</a:t>
            </a:r>
          </a:p>
          <a:p>
            <a:pPr marL="2057400" lvl="3"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The RFI outlines the opportunity and invites respondents to submit their ideas.</a:t>
            </a:r>
          </a:p>
          <a:p>
            <a:pPr marL="2057400" lvl="3"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The RFI is not an invitation for bids or a request for proposals</a:t>
            </a:r>
          </a:p>
          <a:p>
            <a:pPr marL="2057400" lvl="3"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Parties interested in responding to the RFI must be able to meet the Program’s general requirements as detailed in the Program’s Notice of Funding Opportunity (NOFO) </a:t>
            </a:r>
          </a:p>
          <a:p>
            <a:pPr marL="2057400" lvl="3"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Respondents to the RFI must specify how their potential application will satisfy the Program requirements referenced in the RFI and NOFO.</a:t>
            </a:r>
          </a:p>
        </p:txBody>
      </p:sp>
    </p:spTree>
    <p:extLst>
      <p:ext uri="{BB962C8B-B14F-4D97-AF65-F5344CB8AC3E}">
        <p14:creationId xmlns:p14="http://schemas.microsoft.com/office/powerpoint/2010/main" val="2243098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B331-A374-3C36-2732-4CE3057B0EAE}"/>
              </a:ext>
            </a:extLst>
          </p:cNvPr>
          <p:cNvSpPr>
            <a:spLocks noGrp="1"/>
          </p:cNvSpPr>
          <p:nvPr>
            <p:ph type="title"/>
          </p:nvPr>
        </p:nvSpPr>
        <p:spPr/>
        <p:txBody>
          <a:bodyPr/>
          <a:lstStyle/>
          <a:p>
            <a:r>
              <a:rPr lang="en-US" dirty="0"/>
              <a:t>REQUEST FOR INFORMATION (RFI) – Cont’d</a:t>
            </a:r>
          </a:p>
        </p:txBody>
      </p:sp>
      <p:sp>
        <p:nvSpPr>
          <p:cNvPr id="3" name="Slide Number Placeholder 2">
            <a:extLst>
              <a:ext uri="{FF2B5EF4-FFF2-40B4-BE49-F238E27FC236}">
                <a16:creationId xmlns:a16="http://schemas.microsoft.com/office/drawing/2014/main" id="{E4FD62D9-9C86-0029-6FEE-8BA42F8CAADA}"/>
              </a:ext>
            </a:extLst>
          </p:cNvPr>
          <p:cNvSpPr>
            <a:spLocks noGrp="1"/>
          </p:cNvSpPr>
          <p:nvPr>
            <p:ph type="sldNum" sz="quarter" idx="11"/>
          </p:nvPr>
        </p:nvSpPr>
        <p:spPr/>
        <p:txBody>
          <a:bodyPr/>
          <a:lstStyle/>
          <a:p>
            <a:fld id="{525545D6-A97B-4849-A90D-AA9496D82213}" type="slidenum">
              <a:rPr lang="en-US" smtClean="0"/>
              <a:pPr/>
              <a:t>21</a:t>
            </a:fld>
            <a:endParaRPr lang="en-US"/>
          </a:p>
        </p:txBody>
      </p:sp>
      <p:graphicFrame>
        <p:nvGraphicFramePr>
          <p:cNvPr id="11" name="Table 11">
            <a:extLst>
              <a:ext uri="{FF2B5EF4-FFF2-40B4-BE49-F238E27FC236}">
                <a16:creationId xmlns:a16="http://schemas.microsoft.com/office/drawing/2014/main" id="{A8894CEA-C520-D298-688F-05B4BA91CC4B}"/>
              </a:ext>
            </a:extLst>
          </p:cNvPr>
          <p:cNvGraphicFramePr>
            <a:graphicFrameLocks noGrp="1"/>
          </p:cNvGraphicFramePr>
          <p:nvPr>
            <p:ph idx="1"/>
            <p:extLst>
              <p:ext uri="{D42A27DB-BD31-4B8C-83A1-F6EECF244321}">
                <p14:modId xmlns:p14="http://schemas.microsoft.com/office/powerpoint/2010/main" val="3950083501"/>
              </p:ext>
            </p:extLst>
          </p:nvPr>
        </p:nvGraphicFramePr>
        <p:xfrm>
          <a:off x="3142672" y="3434732"/>
          <a:ext cx="14688128" cy="3423268"/>
        </p:xfrm>
        <a:graphic>
          <a:graphicData uri="http://schemas.openxmlformats.org/drawingml/2006/table">
            <a:tbl>
              <a:tblPr bandRow="1">
                <a:tableStyleId>{5C22544A-7EE6-4342-B048-85BDC9FD1C3A}</a:tableStyleId>
              </a:tblPr>
              <a:tblGrid>
                <a:gridCol w="9133610">
                  <a:extLst>
                    <a:ext uri="{9D8B030D-6E8A-4147-A177-3AD203B41FA5}">
                      <a16:colId xmlns:a16="http://schemas.microsoft.com/office/drawing/2014/main" val="2580005601"/>
                    </a:ext>
                  </a:extLst>
                </a:gridCol>
                <a:gridCol w="5554518">
                  <a:extLst>
                    <a:ext uri="{9D8B030D-6E8A-4147-A177-3AD203B41FA5}">
                      <a16:colId xmlns:a16="http://schemas.microsoft.com/office/drawing/2014/main" val="3648671671"/>
                    </a:ext>
                  </a:extLst>
                </a:gridCol>
              </a:tblGrid>
              <a:tr h="872837">
                <a:tc>
                  <a:txBody>
                    <a:bodyPr/>
                    <a:lstStyle/>
                    <a:p>
                      <a:r>
                        <a:rPr lang="en-US" sz="4800" b="1" dirty="0">
                          <a:latin typeface="Calibri" panose="020F0502020204030204" pitchFamily="34" charset="0"/>
                          <a:cs typeface="Calibri" panose="020F0502020204030204" pitchFamily="34" charset="0"/>
                        </a:rPr>
                        <a:t>RFI Publication</a:t>
                      </a:r>
                    </a:p>
                  </a:txBody>
                  <a:tcPr/>
                </a:tc>
                <a:tc>
                  <a:txBody>
                    <a:bodyPr/>
                    <a:lstStyle/>
                    <a:p>
                      <a:r>
                        <a:rPr lang="en-US" sz="4800" dirty="0">
                          <a:latin typeface="Calibri" panose="020F0502020204030204" pitchFamily="34" charset="0"/>
                          <a:cs typeface="Calibri" panose="020F0502020204030204" pitchFamily="34" charset="0"/>
                        </a:rPr>
                        <a:t>June 24, 2022</a:t>
                      </a:r>
                    </a:p>
                  </a:txBody>
                  <a:tcPr/>
                </a:tc>
                <a:extLst>
                  <a:ext uri="{0D108BD9-81ED-4DB2-BD59-A6C34878D82A}">
                    <a16:rowId xmlns:a16="http://schemas.microsoft.com/office/drawing/2014/main" val="141027587"/>
                  </a:ext>
                </a:extLst>
              </a:tr>
              <a:tr h="831273">
                <a:tc>
                  <a:txBody>
                    <a:bodyPr/>
                    <a:lstStyle/>
                    <a:p>
                      <a:r>
                        <a:rPr lang="en-US" sz="4800" b="1" dirty="0">
                          <a:latin typeface="Calibri" panose="020F0502020204030204" pitchFamily="34" charset="0"/>
                          <a:cs typeface="Calibri" panose="020F0502020204030204" pitchFamily="34" charset="0"/>
                        </a:rPr>
                        <a:t>Deadline for Questions</a:t>
                      </a:r>
                    </a:p>
                  </a:txBody>
                  <a:tcPr/>
                </a:tc>
                <a:tc>
                  <a:txBody>
                    <a:bodyPr/>
                    <a:lstStyle/>
                    <a:p>
                      <a:r>
                        <a:rPr lang="en-US" sz="4800" dirty="0">
                          <a:latin typeface="Calibri" panose="020F0502020204030204" pitchFamily="34" charset="0"/>
                          <a:cs typeface="Calibri" panose="020F0502020204030204" pitchFamily="34" charset="0"/>
                        </a:rPr>
                        <a:t>July 8, 2022</a:t>
                      </a:r>
                    </a:p>
                  </a:txBody>
                  <a:tcPr/>
                </a:tc>
                <a:extLst>
                  <a:ext uri="{0D108BD9-81ED-4DB2-BD59-A6C34878D82A}">
                    <a16:rowId xmlns:a16="http://schemas.microsoft.com/office/drawing/2014/main" val="3162545868"/>
                  </a:ext>
                </a:extLst>
              </a:tr>
              <a:tr h="831273">
                <a:tc>
                  <a:txBody>
                    <a:bodyPr/>
                    <a:lstStyle/>
                    <a:p>
                      <a:r>
                        <a:rPr lang="en-US" sz="4800" b="1" dirty="0">
                          <a:latin typeface="Calibri" panose="020F0502020204030204" pitchFamily="34" charset="0"/>
                          <a:cs typeface="Calibri" panose="020F0502020204030204" pitchFamily="34" charset="0"/>
                        </a:rPr>
                        <a:t>RFI Responses Due by 5 p.m.</a:t>
                      </a:r>
                    </a:p>
                  </a:txBody>
                  <a:tcPr/>
                </a:tc>
                <a:tc>
                  <a:txBody>
                    <a:bodyPr/>
                    <a:lstStyle/>
                    <a:p>
                      <a:r>
                        <a:rPr lang="en-US" sz="4800" dirty="0">
                          <a:latin typeface="Calibri" panose="020F0502020204030204" pitchFamily="34" charset="0"/>
                          <a:cs typeface="Calibri" panose="020F0502020204030204" pitchFamily="34" charset="0"/>
                        </a:rPr>
                        <a:t>July 20, 2022</a:t>
                      </a:r>
                    </a:p>
                  </a:txBody>
                  <a:tcPr/>
                </a:tc>
                <a:extLst>
                  <a:ext uri="{0D108BD9-81ED-4DB2-BD59-A6C34878D82A}">
                    <a16:rowId xmlns:a16="http://schemas.microsoft.com/office/drawing/2014/main" val="2542485372"/>
                  </a:ext>
                </a:extLst>
              </a:tr>
              <a:tr h="887885">
                <a:tc>
                  <a:txBody>
                    <a:bodyPr/>
                    <a:lstStyle/>
                    <a:p>
                      <a:r>
                        <a:rPr lang="en-US" sz="4800" b="1" dirty="0">
                          <a:latin typeface="Calibri" panose="020F0502020204030204" pitchFamily="34" charset="0"/>
                          <a:cs typeface="Calibri" panose="020F0502020204030204" pitchFamily="34" charset="0"/>
                        </a:rPr>
                        <a:t>Review of Responses completed</a:t>
                      </a:r>
                    </a:p>
                  </a:txBody>
                  <a:tcPr/>
                </a:tc>
                <a:tc>
                  <a:txBody>
                    <a:bodyPr/>
                    <a:lstStyle/>
                    <a:p>
                      <a:r>
                        <a:rPr lang="en-US" sz="4800" dirty="0">
                          <a:latin typeface="Calibri" panose="020F0502020204030204" pitchFamily="34" charset="0"/>
                          <a:cs typeface="Calibri" panose="020F0502020204030204" pitchFamily="34" charset="0"/>
                        </a:rPr>
                        <a:t>August 3, 2022</a:t>
                      </a:r>
                    </a:p>
                  </a:txBody>
                  <a:tcPr/>
                </a:tc>
                <a:extLst>
                  <a:ext uri="{0D108BD9-81ED-4DB2-BD59-A6C34878D82A}">
                    <a16:rowId xmlns:a16="http://schemas.microsoft.com/office/drawing/2014/main" val="4170243458"/>
                  </a:ext>
                </a:extLst>
              </a:tr>
            </a:tbl>
          </a:graphicData>
        </a:graphic>
      </p:graphicFrame>
      <p:sp>
        <p:nvSpPr>
          <p:cNvPr id="10" name="TextBox 9">
            <a:extLst>
              <a:ext uri="{FF2B5EF4-FFF2-40B4-BE49-F238E27FC236}">
                <a16:creationId xmlns:a16="http://schemas.microsoft.com/office/drawing/2014/main" id="{E43CCE13-BEC3-71A5-E4A1-44893E665651}"/>
              </a:ext>
            </a:extLst>
          </p:cNvPr>
          <p:cNvSpPr txBox="1"/>
          <p:nvPr/>
        </p:nvSpPr>
        <p:spPr>
          <a:xfrm>
            <a:off x="768927" y="2571929"/>
            <a:ext cx="8749145" cy="1200329"/>
          </a:xfrm>
          <a:prstGeom prst="rect">
            <a:avLst/>
          </a:prstGeom>
          <a:noFill/>
        </p:spPr>
        <p:txBody>
          <a:bodyPr wrap="square" rtlCol="0">
            <a:spAutoFit/>
          </a:bodyPr>
          <a:lstStyle/>
          <a:p>
            <a:pPr marL="0" indent="0">
              <a:buNone/>
            </a:pPr>
            <a:r>
              <a:rPr lang="en-US" b="1" dirty="0">
                <a:latin typeface="Calibri" panose="020F0502020204030204" pitchFamily="34" charset="0"/>
                <a:cs typeface="Calibri" panose="020F0502020204030204" pitchFamily="34" charset="0"/>
              </a:rPr>
              <a:t>RFI Key Dates/Deadlines/submission info</a:t>
            </a:r>
            <a:r>
              <a:rPr lang="en-US" dirty="0">
                <a:latin typeface="Calibri" panose="020F0502020204030204" pitchFamily="34" charset="0"/>
                <a:cs typeface="Calibri" panose="020F0502020204030204" pitchFamily="34" charset="0"/>
              </a:rPr>
              <a:t>:</a:t>
            </a:r>
          </a:p>
          <a:p>
            <a:pPr marL="0" indent="0">
              <a:buNone/>
            </a:pPr>
            <a:endParaRPr lang="en-US" dirty="0"/>
          </a:p>
        </p:txBody>
      </p:sp>
      <p:sp>
        <p:nvSpPr>
          <p:cNvPr id="12" name="TextBox 11">
            <a:extLst>
              <a:ext uri="{FF2B5EF4-FFF2-40B4-BE49-F238E27FC236}">
                <a16:creationId xmlns:a16="http://schemas.microsoft.com/office/drawing/2014/main" id="{580D2439-95AB-2454-BA0C-FD0A1409E0C0}"/>
              </a:ext>
            </a:extLst>
          </p:cNvPr>
          <p:cNvSpPr txBox="1"/>
          <p:nvPr/>
        </p:nvSpPr>
        <p:spPr>
          <a:xfrm>
            <a:off x="3142672" y="7330966"/>
            <a:ext cx="17581418" cy="4407360"/>
          </a:xfrm>
          <a:prstGeom prst="rect">
            <a:avLst/>
          </a:prstGeom>
          <a:noFill/>
        </p:spPr>
        <p:txBody>
          <a:bodyPr wrap="square" rtlCol="0">
            <a:spAutoFit/>
          </a:bodyPr>
          <a:lstStyle/>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Attn: Kelly Collins Workman</a:t>
            </a: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Director, West Virginia Office of Broadband</a:t>
            </a: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Kelly.a.workman@wv.gov</a:t>
            </a:r>
          </a:p>
          <a:p>
            <a:pPr marL="0" marR="0">
              <a:lnSpc>
                <a:spcPct val="115000"/>
              </a:lnSpc>
              <a:spcBef>
                <a:spcPts val="2400"/>
              </a:spcBef>
              <a:spcAft>
                <a:spcPts val="0"/>
              </a:spcAft>
            </a:pPr>
            <a:r>
              <a:rPr lang="en-US" sz="4000" b="0" dirty="0">
                <a:solidFill>
                  <a:srgbClr val="365F91"/>
                </a:solidFill>
                <a:effectLst/>
                <a:latin typeface="Calibri" panose="020F0502020204030204" pitchFamily="34" charset="0"/>
                <a:ea typeface="Times New Roman" panose="02020603050405020304" pitchFamily="18" charset="0"/>
                <a:cs typeface="Calibri" panose="020F0502020204030204" pitchFamily="34" charset="0"/>
              </a:rPr>
              <a:t>Submit one (1) electronic copy (via email to kelly.a.workman@wv.gov) of your response. Submittals must be labeled in the subject line of the email:</a:t>
            </a:r>
            <a:endParaRPr lang="en-US" sz="4000" b="1" dirty="0">
              <a:solidFill>
                <a:srgbClr val="365F91"/>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4000" dirty="0">
                <a:effectLst/>
                <a:latin typeface="Calibri" panose="020F0502020204030204" pitchFamily="34" charset="0"/>
                <a:ea typeface="Times New Roman" panose="02020603050405020304" pitchFamily="18" charset="0"/>
                <a:cs typeface="Calibri" panose="020F0502020204030204" pitchFamily="34" charset="0"/>
              </a:rPr>
              <a:t>“RFI for IIJA NTIA Middle Mile Program”</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2103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B331-A374-3C36-2732-4CE3057B0EAE}"/>
              </a:ext>
            </a:extLst>
          </p:cNvPr>
          <p:cNvSpPr>
            <a:spLocks noGrp="1"/>
          </p:cNvSpPr>
          <p:nvPr>
            <p:ph type="title"/>
          </p:nvPr>
        </p:nvSpPr>
        <p:spPr>
          <a:xfrm>
            <a:off x="914400" y="914400"/>
            <a:ext cx="22682200" cy="1371600"/>
          </a:xfrm>
        </p:spPr>
        <p:txBody>
          <a:bodyPr anchor="t">
            <a:normAutofit/>
          </a:bodyPr>
          <a:lstStyle/>
          <a:p>
            <a:r>
              <a:rPr lang="en-US" dirty="0"/>
              <a:t>REQUEST FOR INFORMATION (RFI)</a:t>
            </a:r>
          </a:p>
        </p:txBody>
      </p:sp>
      <p:sp>
        <p:nvSpPr>
          <p:cNvPr id="3" name="Slide Number Placeholder 2">
            <a:extLst>
              <a:ext uri="{FF2B5EF4-FFF2-40B4-BE49-F238E27FC236}">
                <a16:creationId xmlns:a16="http://schemas.microsoft.com/office/drawing/2014/main" id="{E4FD62D9-9C86-0029-6FEE-8BA42F8CAADA}"/>
              </a:ext>
            </a:extLst>
          </p:cNvPr>
          <p:cNvSpPr>
            <a:spLocks noGrp="1"/>
          </p:cNvSpPr>
          <p:nvPr>
            <p:ph type="sldNum" sz="quarter" idx="11"/>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22</a:t>
            </a:fld>
            <a:endParaRPr lang="en-US"/>
          </a:p>
        </p:txBody>
      </p:sp>
      <p:sp>
        <p:nvSpPr>
          <p:cNvPr id="10" name="Text Placeholder 4">
            <a:extLst>
              <a:ext uri="{FF2B5EF4-FFF2-40B4-BE49-F238E27FC236}">
                <a16:creationId xmlns:a16="http://schemas.microsoft.com/office/drawing/2014/main" id="{07D68D1F-C0C1-17EC-FB0A-862EC37990EA}"/>
              </a:ext>
            </a:extLst>
          </p:cNvPr>
          <p:cNvSpPr>
            <a:spLocks noGrp="1"/>
          </p:cNvSpPr>
          <p:nvPr>
            <p:ph type="body" idx="12"/>
          </p:nvPr>
        </p:nvSpPr>
        <p:spPr>
          <a:xfrm>
            <a:off x="914400" y="2515023"/>
            <a:ext cx="11077575" cy="939799"/>
          </a:xfrm>
        </p:spPr>
        <p:txBody>
          <a:bodyPr anchor="t">
            <a:normAutofit/>
          </a:bodyPr>
          <a:lstStyle/>
          <a:p>
            <a:r>
              <a:rPr lang="en-US" dirty="0"/>
              <a:t>RFI CONTENTS</a:t>
            </a:r>
          </a:p>
        </p:txBody>
      </p:sp>
      <p:graphicFrame>
        <p:nvGraphicFramePr>
          <p:cNvPr id="6" name="Content Placeholder 3">
            <a:extLst>
              <a:ext uri="{FF2B5EF4-FFF2-40B4-BE49-F238E27FC236}">
                <a16:creationId xmlns:a16="http://schemas.microsoft.com/office/drawing/2014/main" id="{34D71AF0-B5F9-C583-5E1E-C2CB59539346}"/>
              </a:ext>
            </a:extLst>
          </p:cNvPr>
          <p:cNvGraphicFramePr>
            <a:graphicFrameLocks noGrp="1"/>
          </p:cNvGraphicFramePr>
          <p:nvPr>
            <p:ph idx="1"/>
            <p:extLst>
              <p:ext uri="{D42A27DB-BD31-4B8C-83A1-F6EECF244321}">
                <p14:modId xmlns:p14="http://schemas.microsoft.com/office/powerpoint/2010/main" val="2651779708"/>
              </p:ext>
            </p:extLst>
          </p:nvPr>
        </p:nvGraphicFramePr>
        <p:xfrm>
          <a:off x="914400" y="3454822"/>
          <a:ext cx="22682200" cy="746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5762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1FAE-5D89-5186-5D64-075B0CDA3408}"/>
              </a:ext>
            </a:extLst>
          </p:cNvPr>
          <p:cNvSpPr>
            <a:spLocks noGrp="1"/>
          </p:cNvSpPr>
          <p:nvPr>
            <p:ph type="title"/>
          </p:nvPr>
        </p:nvSpPr>
        <p:spPr/>
        <p:txBody>
          <a:bodyPr/>
          <a:lstStyle/>
          <a:p>
            <a:r>
              <a:rPr lang="en-US"/>
              <a:t>PRIORITY APPLICATIONS</a:t>
            </a:r>
          </a:p>
        </p:txBody>
      </p:sp>
      <p:sp>
        <p:nvSpPr>
          <p:cNvPr id="3" name="Slide Number Placeholder 2">
            <a:extLst>
              <a:ext uri="{FF2B5EF4-FFF2-40B4-BE49-F238E27FC236}">
                <a16:creationId xmlns:a16="http://schemas.microsoft.com/office/drawing/2014/main" id="{EEF10178-AB49-86E3-B990-F3C227E9AEE1}"/>
              </a:ext>
            </a:extLst>
          </p:cNvPr>
          <p:cNvSpPr>
            <a:spLocks noGrp="1"/>
          </p:cNvSpPr>
          <p:nvPr>
            <p:ph type="sldNum" sz="quarter" idx="11"/>
          </p:nvPr>
        </p:nvSpPr>
        <p:spPr/>
        <p:txBody>
          <a:bodyPr/>
          <a:lstStyle/>
          <a:p>
            <a:fld id="{525545D6-A97B-4849-A90D-AA9496D82213}" type="slidenum">
              <a:rPr lang="en-US" smtClean="0"/>
              <a:pPr/>
              <a:t>23</a:t>
            </a:fld>
            <a:endParaRPr lang="en-US"/>
          </a:p>
        </p:txBody>
      </p:sp>
      <p:sp>
        <p:nvSpPr>
          <p:cNvPr id="4" name="Content Placeholder 3">
            <a:extLst>
              <a:ext uri="{FF2B5EF4-FFF2-40B4-BE49-F238E27FC236}">
                <a16:creationId xmlns:a16="http://schemas.microsoft.com/office/drawing/2014/main" id="{22465E90-AE6C-48BA-0A59-DC0A601242E4}"/>
              </a:ext>
            </a:extLst>
          </p:cNvPr>
          <p:cNvSpPr>
            <a:spLocks noGrp="1"/>
          </p:cNvSpPr>
          <p:nvPr>
            <p:ph idx="1"/>
          </p:nvPr>
        </p:nvSpPr>
        <p:spPr>
          <a:xfrm>
            <a:off x="997525" y="3123988"/>
            <a:ext cx="22682200" cy="8576176"/>
          </a:xfrm>
        </p:spPr>
        <p:txBody>
          <a:bodyPr>
            <a:normAutofit/>
          </a:bodyPr>
          <a:lstStyle/>
          <a:p>
            <a:pPr marL="0" indent="0">
              <a:buNone/>
            </a:pPr>
            <a:r>
              <a:rPr lang="en-US" dirty="0"/>
              <a:t>Competitive application process expectation--Priority Given to Applications where the Eligible Entity meets at least two (2) of the following:</a:t>
            </a:r>
          </a:p>
          <a:p>
            <a:r>
              <a:rPr lang="en-US" dirty="0"/>
              <a:t>Adopts Fiscally sustainable middle mile strategies;</a:t>
            </a:r>
          </a:p>
          <a:p>
            <a:r>
              <a:rPr lang="en-US" dirty="0"/>
              <a:t>Commits to non-discriminatory interconnection to terrestrial, wireless, and any other last mile BB providers making bona fide requests;</a:t>
            </a:r>
          </a:p>
          <a:p>
            <a:r>
              <a:rPr lang="en-US" dirty="0"/>
              <a:t>Identifies specific terrestrial and wireless last mile BB providers;</a:t>
            </a:r>
          </a:p>
          <a:p>
            <a:r>
              <a:rPr lang="en-US" dirty="0"/>
              <a:t>Identifies supplemental investments or in-kind support accelerating completion of the project; </a:t>
            </a:r>
          </a:p>
          <a:p>
            <a:r>
              <a:rPr lang="en-US" dirty="0"/>
              <a:t>Demonstrates that the MM infrastructure will benefit US national security interests and the Dept. of Defense. (i.e. increasing redundancy/resiliency of networks supporting broadband, national power grid/power transmission infrastructure, border security)</a:t>
            </a:r>
          </a:p>
          <a:p>
            <a:pPr lvl="1"/>
            <a:endParaRPr lang="en-US" dirty="0"/>
          </a:p>
          <a:p>
            <a:pPr lvl="1"/>
            <a:endParaRPr lang="en-US" dirty="0"/>
          </a:p>
          <a:p>
            <a:endParaRPr lang="en-US" dirty="0"/>
          </a:p>
          <a:p>
            <a:pPr marL="0" indent="0">
              <a:buNone/>
            </a:pPr>
            <a:endParaRPr lang="en-US" dirty="0"/>
          </a:p>
          <a:p>
            <a:pPr marL="0" indent="0">
              <a:buNone/>
            </a:pPr>
            <a:endParaRPr lang="en-US" dirty="0"/>
          </a:p>
        </p:txBody>
      </p:sp>
      <p:sp>
        <p:nvSpPr>
          <p:cNvPr id="5" name="Text Placeholder 4">
            <a:extLst>
              <a:ext uri="{FF2B5EF4-FFF2-40B4-BE49-F238E27FC236}">
                <a16:creationId xmlns:a16="http://schemas.microsoft.com/office/drawing/2014/main" id="{5CDED43F-CD5E-3476-5A05-E4405D7A8C26}"/>
              </a:ext>
            </a:extLst>
          </p:cNvPr>
          <p:cNvSpPr>
            <a:spLocks noGrp="1"/>
          </p:cNvSpPr>
          <p:nvPr>
            <p:ph type="body" idx="12"/>
          </p:nvPr>
        </p:nvSpPr>
        <p:spPr>
          <a:xfrm>
            <a:off x="914399" y="2381039"/>
            <a:ext cx="14547273" cy="939799"/>
          </a:xfrm>
        </p:spPr>
        <p:txBody>
          <a:bodyPr>
            <a:normAutofit fontScale="85000" lnSpcReduction="10000"/>
          </a:bodyPr>
          <a:lstStyle/>
          <a:p>
            <a:r>
              <a:rPr lang="en-US" dirty="0"/>
              <a:t>CRITERIA CONSIDERED Per Section 60401(d)(2) of IIJA		</a:t>
            </a:r>
          </a:p>
        </p:txBody>
      </p:sp>
    </p:spTree>
    <p:extLst>
      <p:ext uri="{BB962C8B-B14F-4D97-AF65-F5344CB8AC3E}">
        <p14:creationId xmlns:p14="http://schemas.microsoft.com/office/powerpoint/2010/main" val="1365729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1851D-880A-10F9-37C2-10A6CD2B070A}"/>
              </a:ext>
            </a:extLst>
          </p:cNvPr>
          <p:cNvSpPr>
            <a:spLocks noGrp="1"/>
          </p:cNvSpPr>
          <p:nvPr>
            <p:ph type="title"/>
          </p:nvPr>
        </p:nvSpPr>
        <p:spPr>
          <a:xfrm>
            <a:off x="914400" y="650875"/>
            <a:ext cx="22682200" cy="1371600"/>
          </a:xfrm>
        </p:spPr>
        <p:txBody>
          <a:bodyPr anchor="t">
            <a:normAutofit/>
          </a:bodyPr>
          <a:lstStyle/>
          <a:p>
            <a:r>
              <a:rPr lang="en-US"/>
              <a:t>CONNECTIONS TO ANCHOR INSTITUTIONS</a:t>
            </a:r>
          </a:p>
        </p:txBody>
      </p:sp>
      <p:sp>
        <p:nvSpPr>
          <p:cNvPr id="5" name="Text Placeholder 4">
            <a:extLst>
              <a:ext uri="{FF2B5EF4-FFF2-40B4-BE49-F238E27FC236}">
                <a16:creationId xmlns:a16="http://schemas.microsoft.com/office/drawing/2014/main" id="{F51D5117-04E8-D061-1224-C59017B084FB}"/>
              </a:ext>
            </a:extLst>
          </p:cNvPr>
          <p:cNvSpPr>
            <a:spLocks noGrp="1"/>
          </p:cNvSpPr>
          <p:nvPr>
            <p:ph type="body" idx="1"/>
          </p:nvPr>
        </p:nvSpPr>
        <p:spPr>
          <a:xfrm>
            <a:off x="1111250" y="2022475"/>
            <a:ext cx="11077575" cy="939799"/>
          </a:xfrm>
        </p:spPr>
        <p:txBody>
          <a:bodyPr anchor="t">
            <a:normAutofit/>
          </a:bodyPr>
          <a:lstStyle/>
          <a:p>
            <a:r>
              <a:rPr lang="en-US" dirty="0"/>
              <a:t>REQUIREMENT</a:t>
            </a:r>
          </a:p>
        </p:txBody>
      </p:sp>
      <p:sp>
        <p:nvSpPr>
          <p:cNvPr id="4" name="Content Placeholder 3">
            <a:extLst>
              <a:ext uri="{FF2B5EF4-FFF2-40B4-BE49-F238E27FC236}">
                <a16:creationId xmlns:a16="http://schemas.microsoft.com/office/drawing/2014/main" id="{D78BB568-CF6C-A7E5-3BF8-EEC3700610AD}"/>
              </a:ext>
            </a:extLst>
          </p:cNvPr>
          <p:cNvSpPr>
            <a:spLocks noGrp="1"/>
          </p:cNvSpPr>
          <p:nvPr>
            <p:ph sz="quarter" idx="4"/>
          </p:nvPr>
        </p:nvSpPr>
        <p:spPr>
          <a:xfrm>
            <a:off x="12188825" y="3682999"/>
            <a:ext cx="10515600" cy="7369175"/>
          </a:xfrm>
        </p:spPr>
        <p:txBody>
          <a:bodyPr>
            <a:normAutofit/>
          </a:bodyPr>
          <a:lstStyle/>
          <a:p>
            <a:r>
              <a:rPr lang="en-US" sz="4100" b="1" dirty="0"/>
              <a:t>For Fiber-Optic technology to anchor institutions within 1,000 feet of MM infrastructure:</a:t>
            </a:r>
          </a:p>
          <a:p>
            <a:pPr marL="0" indent="0">
              <a:buNone/>
            </a:pPr>
            <a:endParaRPr lang="en-US" sz="4100" b="1" dirty="0"/>
          </a:p>
          <a:p>
            <a:pPr marL="0" indent="0">
              <a:buNone/>
            </a:pPr>
            <a:r>
              <a:rPr lang="en-US" sz="4100" dirty="0"/>
              <a:t>Each applicant must certify that the proposed project will facilitate BB Service of at least 1 Gigabit per second downloads and 1 Gigabit per second for uploads.</a:t>
            </a:r>
          </a:p>
          <a:p>
            <a:pPr marL="0" indent="0">
              <a:buNone/>
            </a:pPr>
            <a:endParaRPr lang="en-US" sz="4100" b="1" dirty="0"/>
          </a:p>
          <a:p>
            <a:pPr marL="0" indent="0">
              <a:buNone/>
            </a:pPr>
            <a:r>
              <a:rPr lang="en-US" sz="4100" b="1" dirty="0"/>
              <a:t>Waiver</a:t>
            </a:r>
            <a:r>
              <a:rPr lang="en-US" sz="4100" dirty="0"/>
              <a:t>: Available if applicant demonstrates not technically or economically feasible</a:t>
            </a:r>
          </a:p>
        </p:txBody>
      </p:sp>
      <p:sp>
        <p:nvSpPr>
          <p:cNvPr id="3" name="Slide Number Placeholder 2">
            <a:extLst>
              <a:ext uri="{FF2B5EF4-FFF2-40B4-BE49-F238E27FC236}">
                <a16:creationId xmlns:a16="http://schemas.microsoft.com/office/drawing/2014/main" id="{A4759C4C-CACE-69F7-71F1-57DD7334951B}"/>
              </a:ext>
            </a:extLst>
          </p:cNvPr>
          <p:cNvSpPr>
            <a:spLocks noGrp="1"/>
          </p:cNvSpPr>
          <p:nvPr>
            <p:ph type="sldNum" sz="quarter" idx="12"/>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24</a:t>
            </a:fld>
            <a:endParaRPr lang="en-US"/>
          </a:p>
        </p:txBody>
      </p:sp>
      <p:pic>
        <p:nvPicPr>
          <p:cNvPr id="8" name="Picture 7" descr="A picture containing text&#10;&#10;Description automatically generated">
            <a:extLst>
              <a:ext uri="{FF2B5EF4-FFF2-40B4-BE49-F238E27FC236}">
                <a16:creationId xmlns:a16="http://schemas.microsoft.com/office/drawing/2014/main" id="{F83FC5DA-1D4E-DAF4-FDC3-1585043C1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225" y="3682999"/>
            <a:ext cx="9518934" cy="7040419"/>
          </a:xfrm>
          <a:prstGeom prst="rect">
            <a:avLst/>
          </a:prstGeom>
        </p:spPr>
      </p:pic>
    </p:spTree>
    <p:extLst>
      <p:ext uri="{BB962C8B-B14F-4D97-AF65-F5344CB8AC3E}">
        <p14:creationId xmlns:p14="http://schemas.microsoft.com/office/powerpoint/2010/main" val="3267661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C2F1-2227-7746-093B-E170B19C20BE}"/>
              </a:ext>
            </a:extLst>
          </p:cNvPr>
          <p:cNvSpPr>
            <a:spLocks noGrp="1"/>
          </p:cNvSpPr>
          <p:nvPr>
            <p:ph type="title"/>
          </p:nvPr>
        </p:nvSpPr>
        <p:spPr>
          <a:xfrm>
            <a:off x="914400" y="914400"/>
            <a:ext cx="22682200" cy="1371600"/>
          </a:xfrm>
        </p:spPr>
        <p:txBody>
          <a:bodyPr anchor="t">
            <a:normAutofit/>
          </a:bodyPr>
          <a:lstStyle/>
          <a:p>
            <a:r>
              <a:rPr lang="en-US" dirty="0"/>
              <a:t>FAIR LABOR PRACTICES</a:t>
            </a:r>
          </a:p>
        </p:txBody>
      </p:sp>
      <p:sp>
        <p:nvSpPr>
          <p:cNvPr id="3" name="Slide Number Placeholder 2">
            <a:extLst>
              <a:ext uri="{FF2B5EF4-FFF2-40B4-BE49-F238E27FC236}">
                <a16:creationId xmlns:a16="http://schemas.microsoft.com/office/drawing/2014/main" id="{20FE11E0-B586-EE56-80EA-C9E13351E646}"/>
              </a:ext>
            </a:extLst>
          </p:cNvPr>
          <p:cNvSpPr>
            <a:spLocks noGrp="1"/>
          </p:cNvSpPr>
          <p:nvPr>
            <p:ph type="sldNum" sz="quarter" idx="11"/>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25</a:t>
            </a:fld>
            <a:endParaRPr lang="en-US"/>
          </a:p>
        </p:txBody>
      </p:sp>
      <p:sp>
        <p:nvSpPr>
          <p:cNvPr id="5" name="Text Placeholder 4">
            <a:extLst>
              <a:ext uri="{FF2B5EF4-FFF2-40B4-BE49-F238E27FC236}">
                <a16:creationId xmlns:a16="http://schemas.microsoft.com/office/drawing/2014/main" id="{5A333456-B3A4-9A72-C1CE-08CE0E32C06A}"/>
              </a:ext>
            </a:extLst>
          </p:cNvPr>
          <p:cNvSpPr>
            <a:spLocks noGrp="1"/>
          </p:cNvSpPr>
          <p:nvPr>
            <p:ph type="body" idx="12"/>
          </p:nvPr>
        </p:nvSpPr>
        <p:spPr>
          <a:xfrm>
            <a:off x="914400" y="3175001"/>
            <a:ext cx="11077575" cy="939799"/>
          </a:xfrm>
        </p:spPr>
        <p:txBody>
          <a:bodyPr anchor="t">
            <a:normAutofit/>
          </a:bodyPr>
          <a:lstStyle/>
          <a:p>
            <a:r>
              <a:rPr lang="en-US" sz="4400"/>
              <a:t>REQUIRED INFORMATION FROM APPLICANTS</a:t>
            </a:r>
          </a:p>
        </p:txBody>
      </p:sp>
      <p:graphicFrame>
        <p:nvGraphicFramePr>
          <p:cNvPr id="7" name="Content Placeholder 3">
            <a:extLst>
              <a:ext uri="{FF2B5EF4-FFF2-40B4-BE49-F238E27FC236}">
                <a16:creationId xmlns:a16="http://schemas.microsoft.com/office/drawing/2014/main" id="{85AE6266-D645-1AD9-4E5E-970035ADD46B}"/>
              </a:ext>
            </a:extLst>
          </p:cNvPr>
          <p:cNvGraphicFramePr>
            <a:graphicFrameLocks noGrp="1"/>
          </p:cNvGraphicFramePr>
          <p:nvPr>
            <p:ph idx="1"/>
            <p:extLst>
              <p:ext uri="{D42A27DB-BD31-4B8C-83A1-F6EECF244321}">
                <p14:modId xmlns:p14="http://schemas.microsoft.com/office/powerpoint/2010/main" val="3553868844"/>
              </p:ext>
            </p:extLst>
          </p:nvPr>
        </p:nvGraphicFramePr>
        <p:xfrm>
          <a:off x="914400" y="4114800"/>
          <a:ext cx="22682200" cy="746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638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CE840-A8FC-5997-2A5D-C2222AB8E82A}"/>
              </a:ext>
            </a:extLst>
          </p:cNvPr>
          <p:cNvSpPr>
            <a:spLocks noGrp="1"/>
          </p:cNvSpPr>
          <p:nvPr>
            <p:ph type="title"/>
          </p:nvPr>
        </p:nvSpPr>
        <p:spPr>
          <a:xfrm>
            <a:off x="914400" y="650875"/>
            <a:ext cx="22682200" cy="1371600"/>
          </a:xfrm>
        </p:spPr>
        <p:txBody>
          <a:bodyPr anchor="t">
            <a:normAutofit/>
          </a:bodyPr>
          <a:lstStyle/>
          <a:p>
            <a:r>
              <a:rPr lang="en-US"/>
              <a:t>HIGHLY SKILLED WORKFORCE PLAN</a:t>
            </a:r>
          </a:p>
        </p:txBody>
      </p:sp>
      <p:sp>
        <p:nvSpPr>
          <p:cNvPr id="5" name="Text Placeholder 4">
            <a:extLst>
              <a:ext uri="{FF2B5EF4-FFF2-40B4-BE49-F238E27FC236}">
                <a16:creationId xmlns:a16="http://schemas.microsoft.com/office/drawing/2014/main" id="{106DC281-5674-FE8E-1514-93ED8DC8A3ED}"/>
              </a:ext>
            </a:extLst>
          </p:cNvPr>
          <p:cNvSpPr>
            <a:spLocks noGrp="1"/>
          </p:cNvSpPr>
          <p:nvPr>
            <p:ph type="body" idx="1"/>
          </p:nvPr>
        </p:nvSpPr>
        <p:spPr>
          <a:xfrm>
            <a:off x="1111250" y="2022475"/>
            <a:ext cx="11077575" cy="939799"/>
          </a:xfrm>
        </p:spPr>
        <p:txBody>
          <a:bodyPr anchor="t">
            <a:normAutofit/>
          </a:bodyPr>
          <a:lstStyle/>
          <a:p>
            <a:r>
              <a:rPr lang="en-US" dirty="0"/>
              <a:t>PLAN REQUIREMENTS</a:t>
            </a:r>
          </a:p>
        </p:txBody>
      </p:sp>
      <p:pic>
        <p:nvPicPr>
          <p:cNvPr id="7" name="Video 6">
            <a:extLst>
              <a:ext uri="{FF2B5EF4-FFF2-40B4-BE49-F238E27FC236}">
                <a16:creationId xmlns:a16="http://schemas.microsoft.com/office/drawing/2014/main" id="{A42E91E5-EC27-FDCD-F1A9-E5FFC32DDC4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060"/>
          <a:stretch/>
        </p:blipFill>
        <p:spPr>
          <a:xfrm>
            <a:off x="1111250" y="3683000"/>
            <a:ext cx="10312400" cy="7369175"/>
          </a:xfrm>
          <a:prstGeom prst="rect">
            <a:avLst/>
          </a:prstGeom>
          <a:noFill/>
        </p:spPr>
      </p:pic>
      <p:sp>
        <p:nvSpPr>
          <p:cNvPr id="4" name="Content Placeholder 3">
            <a:extLst>
              <a:ext uri="{FF2B5EF4-FFF2-40B4-BE49-F238E27FC236}">
                <a16:creationId xmlns:a16="http://schemas.microsoft.com/office/drawing/2014/main" id="{6973D78D-7989-4AE4-8B6C-E100421A10C6}"/>
              </a:ext>
            </a:extLst>
          </p:cNvPr>
          <p:cNvSpPr>
            <a:spLocks noGrp="1"/>
          </p:cNvSpPr>
          <p:nvPr>
            <p:ph sz="quarter" idx="4"/>
          </p:nvPr>
        </p:nvSpPr>
        <p:spPr>
          <a:xfrm>
            <a:off x="12188825" y="2223655"/>
            <a:ext cx="10515600" cy="8828519"/>
          </a:xfrm>
        </p:spPr>
        <p:txBody>
          <a:bodyPr>
            <a:normAutofit fontScale="85000" lnSpcReduction="20000"/>
          </a:bodyPr>
          <a:lstStyle/>
          <a:p>
            <a:r>
              <a:rPr lang="en-US" sz="3900" dirty="0"/>
              <a:t>Applies to those engaged in the physical construction of the middle mile infrastructure</a:t>
            </a:r>
          </a:p>
          <a:p>
            <a:endParaRPr lang="en-US" sz="3900" dirty="0"/>
          </a:p>
          <a:p>
            <a:r>
              <a:rPr lang="en-US" sz="3900" dirty="0"/>
              <a:t>Plan should include the following information:</a:t>
            </a:r>
          </a:p>
          <a:p>
            <a:pPr lvl="1"/>
            <a:endParaRPr lang="en-US" sz="3900" dirty="0"/>
          </a:p>
          <a:p>
            <a:pPr marL="1600200" lvl="2" indent="-685800">
              <a:buFont typeface="Courier New" panose="02070309020205020404" pitchFamily="49" charset="0"/>
              <a:buChar char="o"/>
            </a:pPr>
            <a:r>
              <a:rPr lang="en-US" sz="3900" dirty="0">
                <a:latin typeface="Cailbri"/>
              </a:rPr>
              <a:t>How applicant will ensure appropriately skilled workforce (e.g. registered apprenticeships, training programs);</a:t>
            </a:r>
          </a:p>
          <a:p>
            <a:pPr marL="1143000" lvl="1" indent="-685800">
              <a:buFont typeface="Courier New" panose="02070309020205020404" pitchFamily="49" charset="0"/>
              <a:buChar char="o"/>
            </a:pPr>
            <a:endParaRPr lang="en-US" sz="3900" dirty="0">
              <a:latin typeface="Cailbri"/>
            </a:endParaRPr>
          </a:p>
          <a:p>
            <a:pPr marL="1600200" lvl="2" indent="-685800">
              <a:buFont typeface="Courier New" panose="02070309020205020404" pitchFamily="49" charset="0"/>
              <a:buChar char="o"/>
            </a:pPr>
            <a:r>
              <a:rPr lang="en-US" sz="3900" dirty="0">
                <a:latin typeface="Cailbri"/>
              </a:rPr>
              <a:t>Steps that will be taken to ensure appropriate credentials (training, certification, licensure) of all members of project;</a:t>
            </a:r>
          </a:p>
          <a:p>
            <a:pPr lvl="1"/>
            <a:endParaRPr lang="en-US" sz="3900" dirty="0">
              <a:latin typeface="Cailbri"/>
            </a:endParaRPr>
          </a:p>
          <a:p>
            <a:pPr marL="1600200" lvl="2" indent="-685800">
              <a:buFont typeface="Courier New" panose="02070309020205020404" pitchFamily="49" charset="0"/>
              <a:buChar char="o"/>
            </a:pPr>
            <a:r>
              <a:rPr lang="en-US" sz="3900" dirty="0">
                <a:latin typeface="Cailbri"/>
              </a:rPr>
              <a:t>Whether workforce is unionized;</a:t>
            </a:r>
          </a:p>
          <a:p>
            <a:pPr lvl="1"/>
            <a:endParaRPr lang="en-US" sz="3900" dirty="0">
              <a:latin typeface="Cailbri"/>
            </a:endParaRPr>
          </a:p>
          <a:p>
            <a:pPr marL="1600200" lvl="2" indent="-685800">
              <a:buFont typeface="Courier New" panose="02070309020205020404" pitchFamily="49" charset="0"/>
              <a:buChar char="o"/>
            </a:pPr>
            <a:r>
              <a:rPr lang="en-US" sz="3900" dirty="0">
                <a:latin typeface="Cailbri"/>
              </a:rPr>
              <a:t>Whether workforce will be directly employed or whether work performed by a subcontracted workforce;</a:t>
            </a:r>
          </a:p>
          <a:p>
            <a:pPr lvl="2"/>
            <a:endParaRPr lang="en-US" sz="3900" dirty="0">
              <a:latin typeface="Cailbri"/>
            </a:endParaRPr>
          </a:p>
          <a:p>
            <a:pPr marL="1600200" lvl="2" indent="-685800">
              <a:buFont typeface="Courier New" panose="02070309020205020404" pitchFamily="49" charset="0"/>
              <a:buChar char="o"/>
            </a:pPr>
            <a:r>
              <a:rPr lang="en-US" sz="3900" dirty="0">
                <a:effectLst/>
                <a:latin typeface="Cailbri"/>
              </a:rPr>
              <a:t>The entities that the applicant plans to contract and subcontract with in carrying out the proposed work. </a:t>
            </a:r>
          </a:p>
          <a:p>
            <a:pPr marL="0" marR="0">
              <a:spcBef>
                <a:spcPts val="0"/>
              </a:spcBef>
              <a:spcAft>
                <a:spcPts val="800"/>
              </a:spcAft>
            </a:pPr>
            <a:endParaRPr lang="en-US" sz="3900" dirty="0">
              <a:effectLst/>
            </a:endParaRPr>
          </a:p>
          <a:p>
            <a:pPr marL="1600200" lvl="2" indent="-685800">
              <a:buFont typeface="Courier New" panose="02070309020205020404" pitchFamily="49" charset="0"/>
              <a:buChar char="o"/>
            </a:pPr>
            <a:endParaRPr lang="en-US" sz="3900" dirty="0"/>
          </a:p>
          <a:p>
            <a:pPr lvl="1"/>
            <a:endParaRPr lang="en-US" sz="3900" dirty="0"/>
          </a:p>
          <a:p>
            <a:pPr lvl="1"/>
            <a:endParaRPr lang="en-US" sz="2300" dirty="0"/>
          </a:p>
          <a:p>
            <a:pPr marL="0" indent="0">
              <a:buNone/>
            </a:pPr>
            <a:endParaRPr lang="en-US" sz="2300" dirty="0"/>
          </a:p>
        </p:txBody>
      </p:sp>
      <p:sp>
        <p:nvSpPr>
          <p:cNvPr id="3" name="Slide Number Placeholder 2">
            <a:extLst>
              <a:ext uri="{FF2B5EF4-FFF2-40B4-BE49-F238E27FC236}">
                <a16:creationId xmlns:a16="http://schemas.microsoft.com/office/drawing/2014/main" id="{0E2A7F55-FB48-20AE-565D-A899DF1D3DAB}"/>
              </a:ext>
            </a:extLst>
          </p:cNvPr>
          <p:cNvSpPr>
            <a:spLocks noGrp="1"/>
          </p:cNvSpPr>
          <p:nvPr>
            <p:ph type="sldNum" sz="quarter" idx="12"/>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26</a:t>
            </a:fld>
            <a:endParaRPr lang="en-US"/>
          </a:p>
        </p:txBody>
      </p:sp>
    </p:spTree>
    <p:extLst>
      <p:ext uri="{BB962C8B-B14F-4D97-AF65-F5344CB8AC3E}">
        <p14:creationId xmlns:p14="http://schemas.microsoft.com/office/powerpoint/2010/main" val="3654436145"/>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68B2-BCB4-00D5-42F8-4D13D1206912}"/>
              </a:ext>
            </a:extLst>
          </p:cNvPr>
          <p:cNvSpPr>
            <a:spLocks noGrp="1"/>
          </p:cNvSpPr>
          <p:nvPr>
            <p:ph type="title"/>
          </p:nvPr>
        </p:nvSpPr>
        <p:spPr/>
        <p:txBody>
          <a:bodyPr>
            <a:normAutofit fontScale="90000"/>
          </a:bodyPr>
          <a:lstStyle/>
          <a:p>
            <a:r>
              <a:rPr lang="en-US"/>
              <a:t>EQUITABLE WORKFORCE and JOB QUALITY ADVANCEMENT</a:t>
            </a:r>
          </a:p>
        </p:txBody>
      </p:sp>
      <p:sp>
        <p:nvSpPr>
          <p:cNvPr id="3" name="Slide Number Placeholder 2">
            <a:extLst>
              <a:ext uri="{FF2B5EF4-FFF2-40B4-BE49-F238E27FC236}">
                <a16:creationId xmlns:a16="http://schemas.microsoft.com/office/drawing/2014/main" id="{555DAF6A-D26D-BC81-80B1-A130D760F929}"/>
              </a:ext>
            </a:extLst>
          </p:cNvPr>
          <p:cNvSpPr>
            <a:spLocks noGrp="1"/>
          </p:cNvSpPr>
          <p:nvPr>
            <p:ph type="sldNum" sz="quarter" idx="11"/>
          </p:nvPr>
        </p:nvSpPr>
        <p:spPr/>
        <p:txBody>
          <a:bodyPr/>
          <a:lstStyle/>
          <a:p>
            <a:fld id="{525545D6-A97B-4849-A90D-AA9496D82213}" type="slidenum">
              <a:rPr lang="en-US" smtClean="0"/>
              <a:pPr/>
              <a:t>27</a:t>
            </a:fld>
            <a:endParaRPr lang="en-US"/>
          </a:p>
        </p:txBody>
      </p:sp>
      <p:sp>
        <p:nvSpPr>
          <p:cNvPr id="4" name="Content Placeholder 3">
            <a:extLst>
              <a:ext uri="{FF2B5EF4-FFF2-40B4-BE49-F238E27FC236}">
                <a16:creationId xmlns:a16="http://schemas.microsoft.com/office/drawing/2014/main" id="{6D5B1F0F-DC8B-578E-3077-276E42EE822F}"/>
              </a:ext>
            </a:extLst>
          </p:cNvPr>
          <p:cNvSpPr>
            <a:spLocks noGrp="1"/>
          </p:cNvSpPr>
          <p:nvPr>
            <p:ph idx="1"/>
          </p:nvPr>
        </p:nvSpPr>
        <p:spPr>
          <a:xfrm>
            <a:off x="847725" y="3123988"/>
            <a:ext cx="22682200" cy="7468023"/>
          </a:xfrm>
        </p:spPr>
        <p:txBody>
          <a:bodyPr>
            <a:normAutofit fontScale="92500" lnSpcReduction="20000"/>
          </a:bodyPr>
          <a:lstStyle/>
          <a:p>
            <a:r>
              <a:rPr lang="en-US" dirty="0"/>
              <a:t>Applicant must provide descriptions of:</a:t>
            </a:r>
          </a:p>
          <a:p>
            <a:pPr marL="1143000" lvl="1" indent="-685800">
              <a:buFont typeface="Courier New" panose="02070309020205020404" pitchFamily="49" charset="0"/>
              <a:buChar char="o"/>
            </a:pPr>
            <a:r>
              <a:rPr lang="en-US" dirty="0">
                <a:latin typeface="Cailbri"/>
              </a:rPr>
              <a:t>How it will support development and use of workforce capable of carrying out MMG program</a:t>
            </a:r>
          </a:p>
          <a:p>
            <a:pPr lvl="1"/>
            <a:endParaRPr lang="en-US" dirty="0">
              <a:latin typeface="Cailbri"/>
            </a:endParaRPr>
          </a:p>
          <a:p>
            <a:pPr marL="1143000" lvl="1" indent="-685800">
              <a:buFont typeface="Courier New" panose="02070309020205020404" pitchFamily="49" charset="0"/>
              <a:buChar char="o"/>
            </a:pPr>
            <a:r>
              <a:rPr lang="en-US" dirty="0">
                <a:latin typeface="Cailbri"/>
              </a:rPr>
              <a:t>Applicant’s participation in employer partnerships, labor management orgs., unions providing training</a:t>
            </a:r>
          </a:p>
          <a:p>
            <a:pPr lvl="1"/>
            <a:endParaRPr lang="en-US" dirty="0">
              <a:latin typeface="Cailbri"/>
            </a:endParaRPr>
          </a:p>
          <a:p>
            <a:pPr marL="1143000" lvl="1" indent="-685800">
              <a:buFont typeface="Courier New" panose="02070309020205020404" pitchFamily="49" charset="0"/>
              <a:buChar char="o"/>
            </a:pPr>
            <a:r>
              <a:rPr lang="en-US" dirty="0">
                <a:latin typeface="Cailbri"/>
              </a:rPr>
              <a:t>How the applicant will create on-ramps to BB related jobs, maintain quality, and engage with labor and community-based orgs.</a:t>
            </a:r>
          </a:p>
          <a:p>
            <a:pPr lvl="1"/>
            <a:endParaRPr lang="en-US" dirty="0">
              <a:latin typeface="Cailbri"/>
            </a:endParaRPr>
          </a:p>
          <a:p>
            <a:pPr marL="1143000" lvl="1" indent="-685800">
              <a:buFont typeface="Courier New" panose="02070309020205020404" pitchFamily="49" charset="0"/>
              <a:buChar char="o"/>
            </a:pPr>
            <a:r>
              <a:rPr lang="en-US" dirty="0">
                <a:latin typeface="Cailbri"/>
              </a:rPr>
              <a:t>How the applicant will ensure MMG job opportunities for diverse pool of workers and engage in targeted outreach to underrepresented populations</a:t>
            </a:r>
          </a:p>
          <a:p>
            <a:pPr lvl="1"/>
            <a:endParaRPr lang="en-US" dirty="0">
              <a:latin typeface="Cailbri"/>
            </a:endParaRPr>
          </a:p>
          <a:p>
            <a:pPr marL="1143000" lvl="1" indent="-685800">
              <a:buFont typeface="Courier New" panose="02070309020205020404" pitchFamily="49" charset="0"/>
              <a:buChar char="o"/>
            </a:pPr>
            <a:r>
              <a:rPr lang="en-US" dirty="0">
                <a:latin typeface="Cailbri"/>
              </a:rPr>
              <a:t>Other equitable workforce development/job quality activities including apprenticeships and prioritizing local workers, and recruitment of historically underrepresented populations</a:t>
            </a:r>
            <a:endParaRPr lang="en-US" dirty="0"/>
          </a:p>
        </p:txBody>
      </p:sp>
      <p:sp>
        <p:nvSpPr>
          <p:cNvPr id="5" name="Text Placeholder 4">
            <a:extLst>
              <a:ext uri="{FF2B5EF4-FFF2-40B4-BE49-F238E27FC236}">
                <a16:creationId xmlns:a16="http://schemas.microsoft.com/office/drawing/2014/main" id="{032AF36E-8D70-BB9E-15C8-1A5193A5EBE9}"/>
              </a:ext>
            </a:extLst>
          </p:cNvPr>
          <p:cNvSpPr>
            <a:spLocks noGrp="1"/>
          </p:cNvSpPr>
          <p:nvPr>
            <p:ph type="body" idx="12"/>
          </p:nvPr>
        </p:nvSpPr>
        <p:spPr>
          <a:xfrm>
            <a:off x="914400" y="2260600"/>
            <a:ext cx="11077575" cy="939799"/>
          </a:xfrm>
        </p:spPr>
        <p:txBody>
          <a:bodyPr/>
          <a:lstStyle/>
          <a:p>
            <a:r>
              <a:rPr lang="en-US" dirty="0"/>
              <a:t>Application requirements</a:t>
            </a:r>
          </a:p>
        </p:txBody>
      </p:sp>
    </p:spTree>
    <p:extLst>
      <p:ext uri="{BB962C8B-B14F-4D97-AF65-F5344CB8AC3E}">
        <p14:creationId xmlns:p14="http://schemas.microsoft.com/office/powerpoint/2010/main" val="109982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DC4D5-DB0F-5126-8DA4-785DFBA16F80}"/>
              </a:ext>
            </a:extLst>
          </p:cNvPr>
          <p:cNvSpPr>
            <a:spLocks noGrp="1"/>
          </p:cNvSpPr>
          <p:nvPr>
            <p:ph type="title"/>
          </p:nvPr>
        </p:nvSpPr>
        <p:spPr/>
        <p:txBody>
          <a:bodyPr/>
          <a:lstStyle/>
          <a:p>
            <a:r>
              <a:rPr lang="en-US"/>
              <a:t>CLIMATE RESILIENCE</a:t>
            </a:r>
          </a:p>
        </p:txBody>
      </p:sp>
      <p:sp>
        <p:nvSpPr>
          <p:cNvPr id="3" name="Slide Number Placeholder 2">
            <a:extLst>
              <a:ext uri="{FF2B5EF4-FFF2-40B4-BE49-F238E27FC236}">
                <a16:creationId xmlns:a16="http://schemas.microsoft.com/office/drawing/2014/main" id="{F8C38AF4-C991-8A17-890F-C3331769E386}"/>
              </a:ext>
            </a:extLst>
          </p:cNvPr>
          <p:cNvSpPr>
            <a:spLocks noGrp="1"/>
          </p:cNvSpPr>
          <p:nvPr>
            <p:ph type="sldNum" sz="quarter" idx="11"/>
          </p:nvPr>
        </p:nvSpPr>
        <p:spPr/>
        <p:txBody>
          <a:bodyPr/>
          <a:lstStyle/>
          <a:p>
            <a:fld id="{525545D6-A97B-4849-A90D-AA9496D82213}" type="slidenum">
              <a:rPr lang="en-US" smtClean="0"/>
              <a:pPr/>
              <a:t>28</a:t>
            </a:fld>
            <a:endParaRPr lang="en-US"/>
          </a:p>
        </p:txBody>
      </p:sp>
      <p:sp>
        <p:nvSpPr>
          <p:cNvPr id="4" name="Content Placeholder 3">
            <a:extLst>
              <a:ext uri="{FF2B5EF4-FFF2-40B4-BE49-F238E27FC236}">
                <a16:creationId xmlns:a16="http://schemas.microsoft.com/office/drawing/2014/main" id="{8B8ABC61-ED7E-ABEA-E82D-6ADE1AD31841}"/>
              </a:ext>
            </a:extLst>
          </p:cNvPr>
          <p:cNvSpPr>
            <a:spLocks noGrp="1"/>
          </p:cNvSpPr>
          <p:nvPr>
            <p:ph idx="1"/>
          </p:nvPr>
        </p:nvSpPr>
        <p:spPr>
          <a:xfrm>
            <a:off x="914400" y="3446260"/>
            <a:ext cx="22682200" cy="7838267"/>
          </a:xfrm>
        </p:spPr>
        <p:txBody>
          <a:bodyPr/>
          <a:lstStyle/>
          <a:p>
            <a:r>
              <a:rPr lang="en-US" dirty="0"/>
              <a:t>Applicant must demonstrate that it has accounted for current and future weather/climate-related risks to MMG Program infrastructure projects, including at a minimum:</a:t>
            </a:r>
          </a:p>
          <a:p>
            <a:pPr marL="1143000" lvl="1"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Geographic Area risk screening;</a:t>
            </a:r>
          </a:p>
          <a:p>
            <a:pPr marL="1143000" lvl="1"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Identification of weather and climate hazards to account for</a:t>
            </a:r>
          </a:p>
          <a:p>
            <a:pPr marL="1143000" lvl="1"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Identification of weather and climate risks to new MMG infrastructure for 20 years after deployment</a:t>
            </a:r>
          </a:p>
          <a:p>
            <a:pPr marL="1143000" lvl="1"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Identification of how proposed plan will mitigate weather/climate risks identified</a:t>
            </a:r>
          </a:p>
          <a:p>
            <a:pPr marL="1143000" lvl="1" indent="-685800">
              <a:buFont typeface="Courier New" panose="02070309020205020404" pitchFamily="49" charset="0"/>
              <a:buChar char="o"/>
            </a:pPr>
            <a:r>
              <a:rPr lang="en-US" dirty="0">
                <a:latin typeface="Calibri" panose="020F0502020204030204" pitchFamily="34" charset="0"/>
                <a:cs typeface="Calibri" panose="020F0502020204030204" pitchFamily="34" charset="0"/>
              </a:rPr>
              <a:t>Applicants plans for repeating this process periodically over the life of the project</a:t>
            </a:r>
          </a:p>
          <a:p>
            <a:pPr lvl="1"/>
            <a:r>
              <a:rPr lang="en-US" dirty="0">
                <a:latin typeface="Calibri" panose="020F0502020204030204" pitchFamily="34" charset="0"/>
                <a:cs typeface="Calibri" panose="020F0502020204030204" pitchFamily="34" charset="0"/>
              </a:rPr>
              <a:t>	 (NOTE: Tools to implement the above are detailed in NOFO)</a:t>
            </a:r>
          </a:p>
          <a:p>
            <a:pPr marL="1143000" lvl="1" indent="-685800">
              <a:buFont typeface="Courier New" panose="02070309020205020404" pitchFamily="49" charset="0"/>
              <a:buChar char="o"/>
            </a:pPr>
            <a:endParaRPr lang="en-US" dirty="0"/>
          </a:p>
        </p:txBody>
      </p:sp>
      <p:sp>
        <p:nvSpPr>
          <p:cNvPr id="5" name="Text Placeholder 4">
            <a:extLst>
              <a:ext uri="{FF2B5EF4-FFF2-40B4-BE49-F238E27FC236}">
                <a16:creationId xmlns:a16="http://schemas.microsoft.com/office/drawing/2014/main" id="{98A27F44-2268-A07D-EB64-1546099CDD44}"/>
              </a:ext>
            </a:extLst>
          </p:cNvPr>
          <p:cNvSpPr>
            <a:spLocks noGrp="1"/>
          </p:cNvSpPr>
          <p:nvPr>
            <p:ph type="body" idx="12"/>
          </p:nvPr>
        </p:nvSpPr>
        <p:spPr>
          <a:xfrm>
            <a:off x="914400" y="2133177"/>
            <a:ext cx="11077575" cy="939799"/>
          </a:xfrm>
        </p:spPr>
        <p:txBody>
          <a:bodyPr/>
          <a:lstStyle/>
          <a:p>
            <a:r>
              <a:rPr lang="en-US" dirty="0"/>
              <a:t>APPLICANT REQUIREMENTS</a:t>
            </a:r>
          </a:p>
        </p:txBody>
      </p:sp>
    </p:spTree>
    <p:extLst>
      <p:ext uri="{BB962C8B-B14F-4D97-AF65-F5344CB8AC3E}">
        <p14:creationId xmlns:p14="http://schemas.microsoft.com/office/powerpoint/2010/main" val="767687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E0B4-B997-173C-36B2-B3BAE06CC7C1}"/>
              </a:ext>
            </a:extLst>
          </p:cNvPr>
          <p:cNvSpPr>
            <a:spLocks noGrp="1"/>
          </p:cNvSpPr>
          <p:nvPr>
            <p:ph type="title"/>
          </p:nvPr>
        </p:nvSpPr>
        <p:spPr/>
        <p:txBody>
          <a:bodyPr>
            <a:normAutofit fontScale="90000"/>
          </a:bodyPr>
          <a:lstStyle/>
          <a:p>
            <a:r>
              <a:rPr lang="en-US"/>
              <a:t>CIVIL RIGHTS AND NONDISCRIMINATION LAW COMPLIANCE</a:t>
            </a:r>
          </a:p>
        </p:txBody>
      </p:sp>
      <p:sp>
        <p:nvSpPr>
          <p:cNvPr id="3" name="Slide Number Placeholder 2">
            <a:extLst>
              <a:ext uri="{FF2B5EF4-FFF2-40B4-BE49-F238E27FC236}">
                <a16:creationId xmlns:a16="http://schemas.microsoft.com/office/drawing/2014/main" id="{3D0A6139-B606-5E21-1F8B-66155AE525DC}"/>
              </a:ext>
            </a:extLst>
          </p:cNvPr>
          <p:cNvSpPr>
            <a:spLocks noGrp="1"/>
          </p:cNvSpPr>
          <p:nvPr>
            <p:ph type="sldNum" sz="quarter" idx="11"/>
          </p:nvPr>
        </p:nvSpPr>
        <p:spPr/>
        <p:txBody>
          <a:bodyPr/>
          <a:lstStyle/>
          <a:p>
            <a:fld id="{525545D6-A97B-4849-A90D-AA9496D82213}" type="slidenum">
              <a:rPr lang="en-US" smtClean="0"/>
              <a:pPr/>
              <a:t>29</a:t>
            </a:fld>
            <a:endParaRPr lang="en-US"/>
          </a:p>
        </p:txBody>
      </p:sp>
      <p:sp>
        <p:nvSpPr>
          <p:cNvPr id="4" name="Content Placeholder 3">
            <a:extLst>
              <a:ext uri="{FF2B5EF4-FFF2-40B4-BE49-F238E27FC236}">
                <a16:creationId xmlns:a16="http://schemas.microsoft.com/office/drawing/2014/main" id="{878931D5-CD0E-5312-272A-F76F15C91A15}"/>
              </a:ext>
            </a:extLst>
          </p:cNvPr>
          <p:cNvSpPr>
            <a:spLocks noGrp="1"/>
          </p:cNvSpPr>
          <p:nvPr>
            <p:ph idx="1"/>
          </p:nvPr>
        </p:nvSpPr>
        <p:spPr/>
        <p:txBody>
          <a:bodyPr/>
          <a:lstStyle/>
          <a:p>
            <a:r>
              <a:rPr lang="en-US" dirty="0"/>
              <a:t>NTIA will require prospective awardees to agree by contract or other binding commitment to abide by all applicable anti-discrimination laws, including but not limited to:</a:t>
            </a:r>
          </a:p>
          <a:p>
            <a:pPr marL="0" indent="0">
              <a:buNone/>
            </a:pPr>
            <a:endParaRPr lang="en-US" dirty="0"/>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 Civil Rights Act of 1964</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 Education Amendments of 1972</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 Americans with Disabilities Act of 1990</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 Section 504 of the Rehabilitation Act of 1973</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 Age Discrimination Act of 1975</a:t>
            </a:r>
          </a:p>
          <a:p>
            <a:endParaRPr lang="en-US" dirty="0"/>
          </a:p>
          <a:p>
            <a:endParaRPr lang="en-US" dirty="0"/>
          </a:p>
        </p:txBody>
      </p:sp>
      <p:sp>
        <p:nvSpPr>
          <p:cNvPr id="5" name="Text Placeholder 4">
            <a:extLst>
              <a:ext uri="{FF2B5EF4-FFF2-40B4-BE49-F238E27FC236}">
                <a16:creationId xmlns:a16="http://schemas.microsoft.com/office/drawing/2014/main" id="{C811C606-F5E5-5547-28A2-5CB2950DF3A4}"/>
              </a:ext>
            </a:extLst>
          </p:cNvPr>
          <p:cNvSpPr>
            <a:spLocks noGrp="1"/>
          </p:cNvSpPr>
          <p:nvPr>
            <p:ph type="body" idx="12"/>
          </p:nvPr>
        </p:nvSpPr>
        <p:spPr/>
        <p:txBody>
          <a:bodyPr>
            <a:normAutofit/>
          </a:bodyPr>
          <a:lstStyle/>
          <a:p>
            <a:r>
              <a:rPr lang="en-US" dirty="0"/>
              <a:t>Prospective </a:t>
            </a:r>
            <a:r>
              <a:rPr lang="en-US" dirty="0" err="1"/>
              <a:t>awardeeS</a:t>
            </a:r>
            <a:endParaRPr lang="en-US" dirty="0"/>
          </a:p>
        </p:txBody>
      </p:sp>
    </p:spTree>
    <p:extLst>
      <p:ext uri="{BB962C8B-B14F-4D97-AF65-F5344CB8AC3E}">
        <p14:creationId xmlns:p14="http://schemas.microsoft.com/office/powerpoint/2010/main" val="2332118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A3325D-CAE1-4038-A123-AB377D25FD1D}"/>
              </a:ext>
            </a:extLst>
          </p:cNvPr>
          <p:cNvSpPr txBox="1">
            <a:spLocks/>
          </p:cNvSpPr>
          <p:nvPr/>
        </p:nvSpPr>
        <p:spPr>
          <a:xfrm>
            <a:off x="1387821" y="4304613"/>
            <a:ext cx="21602007" cy="2186102"/>
          </a:xfrm>
          <a:prstGeom prst="rect">
            <a:avLst/>
          </a:prstGeom>
        </p:spPr>
        <p:txBody>
          <a:bodyPr vert="horz" lIns="91440" tIns="45720" rIns="91440" bIns="45720" rtlCol="0" anchor="t" anchorCtr="0">
            <a:normAutofit fontScale="97500" lnSpcReduction="10000"/>
          </a:bodyPr>
          <a:lstStyle>
            <a:lvl1pPr algn="l" defTabSz="914400" rtl="0" eaLnBrk="1" latinLnBrk="0" hangingPunct="1">
              <a:lnSpc>
                <a:spcPct val="90000"/>
              </a:lnSpc>
              <a:spcBef>
                <a:spcPct val="0"/>
              </a:spcBef>
              <a:buNone/>
              <a:defRPr sz="8000" b="1" kern="1200">
                <a:solidFill>
                  <a:srgbClr val="003B5C"/>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j-ea"/>
                <a:cs typeface="Calibri" panose="020F0502020204030204" pitchFamily="34" charset="0"/>
              </a:rPr>
              <a:t>West Virginia’s </a:t>
            </a:r>
            <a:br>
              <a:rPr kumimoji="0" lang="en-US" sz="80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j-ea"/>
                <a:cs typeface="Calibri" panose="020F0502020204030204" pitchFamily="34" charset="0"/>
              </a:rPr>
            </a:br>
            <a:r>
              <a:rPr kumimoji="0" lang="en-US" sz="8000" b="1" i="0" u="none" strike="noStrike" kern="1200" cap="none" spc="0" normalizeH="0" baseline="0" noProof="0" dirty="0">
                <a:ln>
                  <a:noFill/>
                </a:ln>
                <a:solidFill>
                  <a:srgbClr val="4472C4">
                    <a:lumMod val="50000"/>
                  </a:srgbClr>
                </a:solidFill>
                <a:effectLst/>
                <a:uLnTx/>
                <a:uFillTx/>
                <a:latin typeface="Franklin Gothic Medium" panose="020B0603020102020204" pitchFamily="34" charset="0"/>
                <a:ea typeface="+mj-ea"/>
                <a:cs typeface="Calibri" panose="020F0502020204030204" pitchFamily="34" charset="0"/>
              </a:rPr>
              <a:t>Broadband Investment Plan</a:t>
            </a:r>
          </a:p>
        </p:txBody>
      </p:sp>
      <p:sp>
        <p:nvSpPr>
          <p:cNvPr id="5" name="Subtitle 2">
            <a:extLst>
              <a:ext uri="{FF2B5EF4-FFF2-40B4-BE49-F238E27FC236}">
                <a16:creationId xmlns:a16="http://schemas.microsoft.com/office/drawing/2014/main" id="{A39F3153-CD24-4EDD-84A9-3689424647C3}"/>
              </a:ext>
            </a:extLst>
          </p:cNvPr>
          <p:cNvSpPr txBox="1">
            <a:spLocks/>
          </p:cNvSpPr>
          <p:nvPr/>
        </p:nvSpPr>
        <p:spPr>
          <a:xfrm>
            <a:off x="2512809" y="6490715"/>
            <a:ext cx="19327256" cy="264608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baseline="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kumimoji="0" lang="en-US" sz="4800" b="0" i="0" u="none" strike="noStrike" kern="1200" cap="none" spc="-100" normalizeH="0" baseline="0" noProof="0" dirty="0">
                <a:ln>
                  <a:noFill/>
                </a:ln>
                <a:effectLst/>
                <a:uLnTx/>
                <a:uFillTx/>
                <a:latin typeface="Franklin Gothic Medium Cond"/>
                <a:ea typeface="Open Sans"/>
                <a:cs typeface="Open Sans"/>
              </a:rPr>
              <a:t>IIJA Middle Mile Presentation</a:t>
            </a:r>
          </a:p>
          <a:p>
            <a:pPr algn="ctr">
              <a:defRPr/>
            </a:pPr>
            <a:r>
              <a:rPr lang="en-US" spc="-100" dirty="0">
                <a:latin typeface="Franklin Gothic Medium Cond"/>
                <a:ea typeface="Open Sans"/>
                <a:cs typeface="Open Sans"/>
              </a:rPr>
              <a:t>June 29, 2022</a:t>
            </a:r>
            <a:endParaRPr lang="en-US" spc="-100" dirty="0">
              <a:latin typeface="Franklin Gothic Medium Cond" panose="020B0606030402020204" pitchFamily="34" charset="0"/>
              <a:ea typeface="Open Sans" panose="020B0606030504020204" pitchFamily="34" charset="0"/>
              <a:cs typeface="Open Sans" panose="020B0606030504020204" pitchFamily="34" charset="0"/>
            </a:endParaRPr>
          </a:p>
          <a:p>
            <a:pPr algn="ctr">
              <a:defRPr/>
            </a:pPr>
            <a:endParaRPr lang="en-US" spc="-100" dirty="0">
              <a:latin typeface="Franklin Gothic Medium Cond" panose="020B0606030402020204" pitchFamily="34" charset="0"/>
              <a:ea typeface="Open Sans" panose="020B0606030504020204" pitchFamily="34" charset="0"/>
              <a:cs typeface="Open Sans" panose="020B0606030504020204" pitchFamily="34" charset="0"/>
            </a:endParaRPr>
          </a:p>
          <a:p>
            <a:pPr algn="ctr">
              <a:defRPr/>
            </a:pPr>
            <a:endParaRPr lang="en-US" spc="-100" dirty="0">
              <a:latin typeface="Franklin Gothic Medium Cond"/>
              <a:ea typeface="Open Sans"/>
              <a:cs typeface="Open Sans"/>
            </a:endParaRPr>
          </a:p>
        </p:txBody>
      </p:sp>
      <p:sp>
        <p:nvSpPr>
          <p:cNvPr id="6" name="Subtitle 2">
            <a:extLst>
              <a:ext uri="{FF2B5EF4-FFF2-40B4-BE49-F238E27FC236}">
                <a16:creationId xmlns:a16="http://schemas.microsoft.com/office/drawing/2014/main" id="{32F9B87A-868C-4D65-BB59-B5D9D249DFD1}"/>
              </a:ext>
            </a:extLst>
          </p:cNvPr>
          <p:cNvSpPr txBox="1">
            <a:spLocks/>
          </p:cNvSpPr>
          <p:nvPr/>
        </p:nvSpPr>
        <p:spPr>
          <a:xfrm>
            <a:off x="2511022" y="9487906"/>
            <a:ext cx="19352030" cy="165576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kern="1200" baseline="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pc="-100" dirty="0">
                <a:latin typeface="Franklin Gothic Medium Cond"/>
                <a:ea typeface="Open Sans"/>
                <a:cs typeface="Open Sans"/>
              </a:rPr>
              <a:t>This Webinar  Will Be Recorded</a:t>
            </a:r>
            <a:endParaRPr lang="en-US" sz="4800" b="0" i="0" u="none" strike="noStrike" kern="1200" cap="none" spc="-100" normalizeH="0" baseline="0" noProof="0" dirty="0">
              <a:ln>
                <a:noFill/>
              </a:ln>
              <a:effectLst/>
              <a:uLnTx/>
              <a:uFillTx/>
              <a:latin typeface="Franklin Gothic Medium Cond" panose="020B0606030402020204" pitchFamily="34" charset="0"/>
              <a:ea typeface="Open Sans" panose="020B0606030504020204" pitchFamily="34" charset="0"/>
              <a:cs typeface="Open Sans" panose="020B0606030504020204" pitchFamily="34" charset="0"/>
            </a:endParaRPr>
          </a:p>
          <a:p>
            <a:pPr algn="ctr">
              <a:defRPr/>
            </a:pPr>
            <a:endParaRPr lang="en-US" spc="-100" dirty="0">
              <a:latin typeface="Franklin Gothic Medium Cond" panose="020B0606030402020204" pitchFamily="34" charset="0"/>
              <a:ea typeface="Open Sans" panose="020B0606030504020204" pitchFamily="34" charset="0"/>
              <a:cs typeface="Open Sans" panose="020B0606030504020204" pitchFamily="34" charset="0"/>
            </a:endParaRPr>
          </a:p>
          <a:p>
            <a:pPr algn="ctr">
              <a:defRPr/>
            </a:pPr>
            <a:endParaRPr lang="en-US" spc="-100" dirty="0">
              <a:latin typeface="Franklin Gothic Medium Cond"/>
              <a:ea typeface="Open Sans"/>
              <a:cs typeface="Open Sans"/>
            </a:endParaRPr>
          </a:p>
        </p:txBody>
      </p:sp>
      <p:sp>
        <p:nvSpPr>
          <p:cNvPr id="2" name="Slide Number Placeholder 1">
            <a:extLst>
              <a:ext uri="{FF2B5EF4-FFF2-40B4-BE49-F238E27FC236}">
                <a16:creationId xmlns:a16="http://schemas.microsoft.com/office/drawing/2014/main" id="{7399E190-8426-4CB3-A0EE-4EEB13CC5D21}"/>
              </a:ext>
            </a:extLst>
          </p:cNvPr>
          <p:cNvSpPr>
            <a:spLocks noGrp="1"/>
          </p:cNvSpPr>
          <p:nvPr>
            <p:ph type="sldNum" sz="quarter" idx="12"/>
          </p:nvPr>
        </p:nvSpPr>
        <p:spPr/>
        <p:txBody>
          <a:bodyPr/>
          <a:lstStyle/>
          <a:p>
            <a:fld id="{525545D6-A97B-4849-A90D-AA9496D82213}" type="slidenum">
              <a:rPr lang="en-US" smtClean="0"/>
              <a:t>3</a:t>
            </a:fld>
            <a:endParaRPr lang="en-US" dirty="0"/>
          </a:p>
        </p:txBody>
      </p:sp>
    </p:spTree>
    <p:extLst>
      <p:ext uri="{BB962C8B-B14F-4D97-AF65-F5344CB8AC3E}">
        <p14:creationId xmlns:p14="http://schemas.microsoft.com/office/powerpoint/2010/main" val="1383632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CB12-82E0-F193-FEF8-7EF98AEB5624}"/>
              </a:ext>
            </a:extLst>
          </p:cNvPr>
          <p:cNvSpPr>
            <a:spLocks noGrp="1"/>
          </p:cNvSpPr>
          <p:nvPr>
            <p:ph type="title"/>
          </p:nvPr>
        </p:nvSpPr>
        <p:spPr/>
        <p:txBody>
          <a:bodyPr/>
          <a:lstStyle/>
          <a:p>
            <a:r>
              <a:rPr lang="en-US" dirty="0"/>
              <a:t>ADDITIONAL NONDISCRIMINATION COMPLIANCE</a:t>
            </a:r>
          </a:p>
        </p:txBody>
      </p:sp>
      <p:sp>
        <p:nvSpPr>
          <p:cNvPr id="3" name="Slide Number Placeholder 2">
            <a:extLst>
              <a:ext uri="{FF2B5EF4-FFF2-40B4-BE49-F238E27FC236}">
                <a16:creationId xmlns:a16="http://schemas.microsoft.com/office/drawing/2014/main" id="{25AEF506-2F1A-3F6A-AEE0-940E0609F58B}"/>
              </a:ext>
            </a:extLst>
          </p:cNvPr>
          <p:cNvSpPr>
            <a:spLocks noGrp="1"/>
          </p:cNvSpPr>
          <p:nvPr>
            <p:ph type="sldNum" sz="quarter" idx="11"/>
          </p:nvPr>
        </p:nvSpPr>
        <p:spPr/>
        <p:txBody>
          <a:bodyPr/>
          <a:lstStyle/>
          <a:p>
            <a:fld id="{525545D6-A97B-4849-A90D-AA9496D82213}" type="slidenum">
              <a:rPr lang="en-US" smtClean="0"/>
              <a:pPr/>
              <a:t>30</a:t>
            </a:fld>
            <a:endParaRPr lang="en-US"/>
          </a:p>
        </p:txBody>
      </p:sp>
      <p:sp>
        <p:nvSpPr>
          <p:cNvPr id="4" name="Content Placeholder 3">
            <a:extLst>
              <a:ext uri="{FF2B5EF4-FFF2-40B4-BE49-F238E27FC236}">
                <a16:creationId xmlns:a16="http://schemas.microsoft.com/office/drawing/2014/main" id="{E8D2D0BF-ADE0-C6CC-B874-A2D9500C0CF8}"/>
              </a:ext>
            </a:extLst>
          </p:cNvPr>
          <p:cNvSpPr>
            <a:spLocks noGrp="1"/>
          </p:cNvSpPr>
          <p:nvPr>
            <p:ph idx="1"/>
          </p:nvPr>
        </p:nvSpPr>
        <p:spPr>
          <a:xfrm>
            <a:off x="914400" y="2639291"/>
            <a:ext cx="22682200" cy="7468023"/>
          </a:xfrm>
        </p:spPr>
        <p:txBody>
          <a:bodyPr>
            <a:normAutofit fontScale="92500" lnSpcReduction="10000"/>
          </a:bodyPr>
          <a:lstStyle/>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In addition, each applicant must demonstrate in its application that it will account for and satisfy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the following authorities or explain why they are not applicable:</a:t>
            </a:r>
          </a:p>
          <a:p>
            <a:pPr marL="0" marR="0" indent="0">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dirty="0">
                <a:ea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Parts II and III of Executive Order 11246, Equal Employment Opportunity (30 Fed. Reg. 12319).</a:t>
            </a:r>
          </a:p>
          <a:p>
            <a:pPr marL="0" marR="0" indent="0">
              <a:lnSpc>
                <a:spcPct val="107000"/>
              </a:lnSpc>
              <a:spcBef>
                <a:spcPts val="0"/>
              </a:spcBef>
              <a:spcAft>
                <a:spcPts val="0"/>
              </a:spcAft>
              <a:buNone/>
            </a:pPr>
            <a:endParaRPr lang="en-US" dirty="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  Executive Order 13166, Improving Access to Services for Persons with Limited English </a:t>
            </a:r>
            <a:r>
              <a:rPr lang="en-US" dirty="0">
                <a:ea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Proficiency (65 Fed. Reg. 50121).</a:t>
            </a:r>
            <a:endParaRPr lang="en-US" dirty="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  Executive Order 13798, Promoting Free Speech and Religious Liberty, and Office of</a:t>
            </a:r>
            <a:r>
              <a:rPr lang="en-US" dirty="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Calibri" panose="020F0502020204030204" pitchFamily="34" charset="0"/>
              </a:rPr>
              <a:t>Management and Budget, M-20-09 – Guidance Regarding Federal Grants and Executive Order 	13798 (January 16, 2020)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5004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138F-DEDC-2640-013B-C664BE5E4B1B}"/>
              </a:ext>
            </a:extLst>
          </p:cNvPr>
          <p:cNvSpPr>
            <a:spLocks noGrp="1"/>
          </p:cNvSpPr>
          <p:nvPr>
            <p:ph type="title"/>
          </p:nvPr>
        </p:nvSpPr>
        <p:spPr/>
        <p:txBody>
          <a:bodyPr/>
          <a:lstStyle/>
          <a:p>
            <a:r>
              <a:rPr lang="en-US"/>
              <a:t>APPLICATION SUBMISSION</a:t>
            </a:r>
          </a:p>
        </p:txBody>
      </p:sp>
      <p:sp>
        <p:nvSpPr>
          <p:cNvPr id="3" name="Slide Number Placeholder 2">
            <a:extLst>
              <a:ext uri="{FF2B5EF4-FFF2-40B4-BE49-F238E27FC236}">
                <a16:creationId xmlns:a16="http://schemas.microsoft.com/office/drawing/2014/main" id="{60172498-D3B3-39DE-ECEA-7C27A33C6992}"/>
              </a:ext>
            </a:extLst>
          </p:cNvPr>
          <p:cNvSpPr>
            <a:spLocks noGrp="1"/>
          </p:cNvSpPr>
          <p:nvPr>
            <p:ph type="sldNum" sz="quarter" idx="11"/>
          </p:nvPr>
        </p:nvSpPr>
        <p:spPr/>
        <p:txBody>
          <a:bodyPr/>
          <a:lstStyle/>
          <a:p>
            <a:fld id="{525545D6-A97B-4849-A90D-AA9496D82213}" type="slidenum">
              <a:rPr lang="en-US" smtClean="0"/>
              <a:pPr/>
              <a:t>31</a:t>
            </a:fld>
            <a:endParaRPr lang="en-US"/>
          </a:p>
        </p:txBody>
      </p:sp>
      <p:sp>
        <p:nvSpPr>
          <p:cNvPr id="4" name="Content Placeholder 3">
            <a:extLst>
              <a:ext uri="{FF2B5EF4-FFF2-40B4-BE49-F238E27FC236}">
                <a16:creationId xmlns:a16="http://schemas.microsoft.com/office/drawing/2014/main" id="{2747B89B-8121-FB47-C84D-4F50AD12BC28}"/>
              </a:ext>
            </a:extLst>
          </p:cNvPr>
          <p:cNvSpPr>
            <a:spLocks noGrp="1"/>
          </p:cNvSpPr>
          <p:nvPr>
            <p:ph idx="1"/>
          </p:nvPr>
        </p:nvSpPr>
        <p:spPr>
          <a:xfrm>
            <a:off x="914398" y="2514601"/>
            <a:ext cx="22682201" cy="9414164"/>
          </a:xfrm>
        </p:spPr>
        <p:txBody>
          <a:bodyPr>
            <a:normAutofit fontScale="47500" lnSpcReduction="20000"/>
          </a:bodyPr>
          <a:lstStyle/>
          <a:p>
            <a:pPr marL="0" marR="0" lvl="0" indent="0">
              <a:lnSpc>
                <a:spcPct val="107000"/>
              </a:lnSpc>
              <a:spcBef>
                <a:spcPts val="0"/>
              </a:spcBef>
              <a:spcAft>
                <a:spcPts val="0"/>
              </a:spcAft>
              <a:buNone/>
            </a:pPr>
            <a:r>
              <a:rPr lang="en-US" sz="7600" b="1" dirty="0">
                <a:effectLst/>
                <a:latin typeface="Calibri" panose="020F0502020204030204" pitchFamily="34" charset="0"/>
                <a:ea typeface="Calibri" panose="020F0502020204030204" pitchFamily="34" charset="0"/>
                <a:cs typeface="Times New Roman" panose="02020603050405020304" pitchFamily="18" charset="0"/>
              </a:rPr>
              <a:t>Content and Form (including but not limited to):</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1. Standard Form 424: Application for Federal Assistance</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2. Standard Form 424C: Budget Information for Construction Programs (SF-424C)</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3. CD–511 Certification Regarding Lobbying</a:t>
            </a:r>
            <a:endParaRPr lang="en-US" sz="7600" dirty="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4. Standard Form LLL, Disclosure of Lobbying Activities (if applicable)</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5. Detailed Budget Justification Spreadsheet</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6. Budget Narrative</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8. Negotiated Indirect Cost Rate Agreement (if applicable)</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9. Any materials on which the applicant seeks to rely in demonstrating its satisfaction of the eligibility criteria, merit review criteria, and programmatic review criteria set forth in Section V.A of this NOFO.</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0">
              <a:lnSpc>
                <a:spcPct val="107000"/>
              </a:lnSpc>
              <a:spcBef>
                <a:spcPts val="0"/>
              </a:spcBef>
              <a:spcAft>
                <a:spcPts val="0"/>
              </a:spcAft>
              <a:buNone/>
            </a:pPr>
            <a:r>
              <a:rPr lang="en-US" sz="7600" dirty="0">
                <a:effectLst/>
                <a:latin typeface="Calibri" panose="020F0502020204030204" pitchFamily="34" charset="0"/>
                <a:ea typeface="Calibri" panose="020F0502020204030204" pitchFamily="34" charset="0"/>
                <a:cs typeface="Calibri" panose="020F0502020204030204" pitchFamily="34" charset="0"/>
              </a:rPr>
              <a:t>10. Project Details and Narrative (see pgs. 24-25 NOFO for more detail)</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Symbol" panose="05050102010706020507" pitchFamily="18" charset="2"/>
              <a:buChar char=""/>
            </a:pPr>
            <a:r>
              <a:rPr lang="en-US" sz="7600" dirty="0">
                <a:effectLst/>
                <a:latin typeface="Calibri" panose="020F0502020204030204" pitchFamily="34" charset="0"/>
                <a:ea typeface="Calibri" panose="020F0502020204030204" pitchFamily="34" charset="0"/>
                <a:cs typeface="Calibri" panose="020F0502020204030204" pitchFamily="34" charset="0"/>
              </a:rPr>
              <a:t>Executive Summary (not to exceed two (2) pages)</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Symbol" panose="05050102010706020507" pitchFamily="18" charset="2"/>
              <a:buChar char=""/>
            </a:pPr>
            <a:r>
              <a:rPr lang="en-US" sz="7600" dirty="0">
                <a:effectLst/>
                <a:latin typeface="Calibri" panose="020F0502020204030204" pitchFamily="34" charset="0"/>
                <a:ea typeface="Calibri" panose="020F0502020204030204" pitchFamily="34" charset="0"/>
                <a:cs typeface="Calibri" panose="020F0502020204030204" pitchFamily="34" charset="0"/>
              </a:rPr>
              <a:t>Project Purpose/Need/Beneficiaries</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Symbol" panose="05050102010706020507" pitchFamily="18" charset="2"/>
              <a:buChar char=""/>
            </a:pPr>
            <a:r>
              <a:rPr lang="en-US" sz="7600" dirty="0">
                <a:effectLst/>
                <a:latin typeface="Calibri" panose="020F0502020204030204" pitchFamily="34" charset="0"/>
                <a:ea typeface="Calibri" panose="020F0502020204030204" pitchFamily="34" charset="0"/>
                <a:cs typeface="Calibri" panose="020F0502020204030204" pitchFamily="34" charset="0"/>
              </a:rPr>
              <a:t>Proposed Project – Technical Approach, Service Area, Build Out Plan </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Symbol" panose="05050102010706020507" pitchFamily="18" charset="2"/>
              <a:buChar char=""/>
            </a:pPr>
            <a:r>
              <a:rPr lang="en-US" sz="7600" dirty="0">
                <a:effectLst/>
                <a:latin typeface="Calibri" panose="020F0502020204030204" pitchFamily="34" charset="0"/>
                <a:ea typeface="Calibri" panose="020F0502020204030204" pitchFamily="34" charset="0"/>
                <a:cs typeface="Calibri" panose="020F0502020204030204" pitchFamily="34" charset="0"/>
              </a:rPr>
              <a:t>Project Financials and Organization Financial Capacity</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Symbol" panose="05050102010706020507" pitchFamily="18" charset="2"/>
              <a:buChar char=""/>
            </a:pPr>
            <a:r>
              <a:rPr lang="en-US" sz="7600" dirty="0">
                <a:effectLst/>
                <a:latin typeface="Calibri" panose="020F0502020204030204" pitchFamily="34" charset="0"/>
                <a:ea typeface="Calibri" panose="020F0502020204030204" pitchFamily="34" charset="0"/>
                <a:cs typeface="Calibri" panose="020F0502020204030204" pitchFamily="34" charset="0"/>
              </a:rPr>
              <a:t>Project Implementation Team and Organizational Capacity</a:t>
            </a:r>
          </a:p>
          <a:p>
            <a:pPr marL="1028700" lvl="3" indent="-342900">
              <a:lnSpc>
                <a:spcPct val="107000"/>
              </a:lnSpc>
              <a:spcBef>
                <a:spcPts val="0"/>
              </a:spcBef>
              <a:buFont typeface="Symbol" panose="05050102010706020507" pitchFamily="18" charset="2"/>
              <a:buChar char=""/>
            </a:pPr>
            <a:r>
              <a:rPr lang="en-US" sz="7600" dirty="0">
                <a:latin typeface="Calibri" panose="020F0502020204030204" pitchFamily="34" charset="0"/>
                <a:ea typeface="Calibri" panose="020F0502020204030204" pitchFamily="34" charset="0"/>
                <a:cs typeface="Calibri" panose="020F0502020204030204" pitchFamily="34" charset="0"/>
              </a:rPr>
              <a:t>Government and Community Involvement</a:t>
            </a:r>
            <a:endParaRPr lang="en-US" sz="7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4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559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138F-DEDC-2640-013B-C664BE5E4B1B}"/>
              </a:ext>
            </a:extLst>
          </p:cNvPr>
          <p:cNvSpPr>
            <a:spLocks noGrp="1"/>
          </p:cNvSpPr>
          <p:nvPr>
            <p:ph type="title"/>
          </p:nvPr>
        </p:nvSpPr>
        <p:spPr/>
        <p:txBody>
          <a:bodyPr/>
          <a:lstStyle/>
          <a:p>
            <a:r>
              <a:rPr lang="en-US" dirty="0"/>
              <a:t>APPLICATION SUBMISSION (CONT’D)</a:t>
            </a:r>
          </a:p>
        </p:txBody>
      </p:sp>
      <p:sp>
        <p:nvSpPr>
          <p:cNvPr id="3" name="Slide Number Placeholder 2">
            <a:extLst>
              <a:ext uri="{FF2B5EF4-FFF2-40B4-BE49-F238E27FC236}">
                <a16:creationId xmlns:a16="http://schemas.microsoft.com/office/drawing/2014/main" id="{60172498-D3B3-39DE-ECEA-7C27A33C6992}"/>
              </a:ext>
            </a:extLst>
          </p:cNvPr>
          <p:cNvSpPr>
            <a:spLocks noGrp="1"/>
          </p:cNvSpPr>
          <p:nvPr>
            <p:ph type="sldNum" sz="quarter" idx="11"/>
          </p:nvPr>
        </p:nvSpPr>
        <p:spPr/>
        <p:txBody>
          <a:bodyPr/>
          <a:lstStyle/>
          <a:p>
            <a:fld id="{525545D6-A97B-4849-A90D-AA9496D82213}" type="slidenum">
              <a:rPr lang="en-US" smtClean="0"/>
              <a:pPr/>
              <a:t>32</a:t>
            </a:fld>
            <a:endParaRPr lang="en-US"/>
          </a:p>
        </p:txBody>
      </p:sp>
      <p:sp>
        <p:nvSpPr>
          <p:cNvPr id="4" name="Content Placeholder 3">
            <a:extLst>
              <a:ext uri="{FF2B5EF4-FFF2-40B4-BE49-F238E27FC236}">
                <a16:creationId xmlns:a16="http://schemas.microsoft.com/office/drawing/2014/main" id="{2747B89B-8121-FB47-C84D-4F50AD12BC28}"/>
              </a:ext>
            </a:extLst>
          </p:cNvPr>
          <p:cNvSpPr>
            <a:spLocks noGrp="1"/>
          </p:cNvSpPr>
          <p:nvPr>
            <p:ph idx="1"/>
          </p:nvPr>
        </p:nvSpPr>
        <p:spPr>
          <a:xfrm>
            <a:off x="914400" y="2660073"/>
            <a:ext cx="22682200" cy="7468023"/>
          </a:xfrm>
        </p:spPr>
        <p:txBody>
          <a:bodyPr>
            <a:normAutofit fontScale="25000" lnSpcReduction="20000"/>
          </a:bodyPr>
          <a:lstStyle/>
          <a:p>
            <a:pPr marL="0" marR="0" lvl="0" indent="0">
              <a:lnSpc>
                <a:spcPct val="107000"/>
              </a:lnSpc>
              <a:spcBef>
                <a:spcPts val="0"/>
              </a:spcBef>
              <a:spcAft>
                <a:spcPts val="0"/>
              </a:spcAft>
              <a:buNone/>
            </a:pPr>
            <a:r>
              <a:rPr lang="en-US" sz="12800" b="1" dirty="0">
                <a:effectLst/>
                <a:latin typeface="Calibri" panose="020F0502020204030204" pitchFamily="34" charset="0"/>
                <a:ea typeface="Calibri" panose="020F0502020204030204" pitchFamily="34" charset="0"/>
                <a:cs typeface="Calibri" panose="020F0502020204030204" pitchFamily="34" charset="0"/>
              </a:rPr>
              <a:t>Certifications Regarding Debarment and Suspension (applies to all recipients) (see pgs. 28-31 of NOFO)</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800" b="1" dirty="0">
                <a:effectLst/>
                <a:latin typeface="Calibri" panose="020F0502020204030204" pitchFamily="34" charset="0"/>
                <a:ea typeface="Calibri" panose="020F0502020204030204" pitchFamily="34" charset="0"/>
                <a:cs typeface="Calibri" panose="020F0502020204030204" pitchFamily="34" charset="0"/>
              </a:rPr>
              <a:t>System for Award Management</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2800" dirty="0">
                <a:effectLst/>
                <a:latin typeface="Calibri" panose="020F0502020204030204" pitchFamily="34" charset="0"/>
                <a:ea typeface="Calibri" panose="020F0502020204030204" pitchFamily="34" charset="0"/>
                <a:cs typeface="Calibri" panose="020F0502020204030204" pitchFamily="34" charset="0"/>
              </a:rPr>
              <a:t>Applicants or recipients must:</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mj-lt"/>
              <a:buAutoNum type="romanLcParenBoth"/>
            </a:pPr>
            <a:r>
              <a:rPr lang="en-US" sz="12800" dirty="0">
                <a:effectLst/>
                <a:latin typeface="Calibri" panose="020F0502020204030204" pitchFamily="34" charset="0"/>
                <a:ea typeface="Calibri" panose="020F0502020204030204" pitchFamily="34" charset="0"/>
                <a:cs typeface="Calibri" panose="020F0502020204030204" pitchFamily="34" charset="0"/>
              </a:rPr>
              <a:t>Be registered in System for Award Management </a:t>
            </a:r>
            <a:r>
              <a:rPr lang="en-US" sz="12800" b="1" u="sng" dirty="0">
                <a:effectLst/>
                <a:latin typeface="Calibri" panose="020F0502020204030204" pitchFamily="34" charset="0"/>
                <a:ea typeface="Calibri" panose="020F0502020204030204" pitchFamily="34" charset="0"/>
                <a:cs typeface="Calibri" panose="020F0502020204030204" pitchFamily="34" charset="0"/>
              </a:rPr>
              <a:t>before</a:t>
            </a:r>
            <a:r>
              <a:rPr lang="en-US" sz="12800" dirty="0">
                <a:effectLst/>
                <a:latin typeface="Calibri" panose="020F0502020204030204" pitchFamily="34" charset="0"/>
                <a:ea typeface="Calibri" panose="020F0502020204030204" pitchFamily="34" charset="0"/>
                <a:cs typeface="Calibri" panose="020F0502020204030204" pitchFamily="34" charset="0"/>
              </a:rPr>
              <a:t> submitting completed application packet;</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mj-lt"/>
              <a:buAutoNum type="romanLcParenBoth"/>
            </a:pPr>
            <a:r>
              <a:rPr lang="en-US" sz="12800" dirty="0">
                <a:effectLst/>
                <a:latin typeface="Calibri" panose="020F0502020204030204" pitchFamily="34" charset="0"/>
                <a:ea typeface="Calibri" panose="020F0502020204030204" pitchFamily="34" charset="0"/>
                <a:cs typeface="Calibri" panose="020F0502020204030204" pitchFamily="34" charset="0"/>
              </a:rPr>
              <a:t>Provide a valid unique entity identifier in its application; and</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1028700" lvl="3" indent="-342900">
              <a:lnSpc>
                <a:spcPct val="107000"/>
              </a:lnSpc>
              <a:spcBef>
                <a:spcPts val="0"/>
              </a:spcBef>
              <a:buFont typeface="+mj-lt"/>
              <a:buAutoNum type="romanLcParenBoth"/>
            </a:pPr>
            <a:r>
              <a:rPr lang="en-US" sz="12800" dirty="0">
                <a:effectLst/>
                <a:latin typeface="Calibri" panose="020F0502020204030204" pitchFamily="34" charset="0"/>
                <a:ea typeface="Calibri" panose="020F0502020204030204" pitchFamily="34" charset="0"/>
                <a:cs typeface="Calibri" panose="020F0502020204030204" pitchFamily="34" charset="0"/>
              </a:rPr>
              <a:t>Maintain an active SAM registration with current information during federal award</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800" dirty="0">
                <a:effectLst/>
                <a:latin typeface="Calibri" panose="020F0502020204030204" pitchFamily="34" charset="0"/>
                <a:ea typeface="Calibri" panose="020F0502020204030204" pitchFamily="34" charset="0"/>
                <a:cs typeface="Calibri" panose="020F0502020204030204" pitchFamily="34" charset="0"/>
              </a:rPr>
              <a:t> </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800" dirty="0">
                <a:effectLst/>
                <a:latin typeface="Calibri" panose="020F0502020204030204" pitchFamily="34" charset="0"/>
                <a:ea typeface="Calibri" panose="020F0502020204030204" pitchFamily="34" charset="0"/>
                <a:cs typeface="Calibri" panose="020F0502020204030204" pitchFamily="34" charset="0"/>
              </a:rPr>
              <a:t>(Unless otherwise exempted under 2 CFR § 25.110)</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800" dirty="0">
                <a:effectLst/>
                <a:latin typeface="Calibri" panose="020F0502020204030204" pitchFamily="34" charset="0"/>
                <a:ea typeface="Calibri" panose="020F0502020204030204" pitchFamily="34" charset="0"/>
                <a:cs typeface="Calibri" panose="020F0502020204030204" pitchFamily="34" charset="0"/>
              </a:rPr>
              <a:t>All applicants are required to have current registrations in the electronic System for Award Notice of Funding Opportunity Management (SAM.gov); and (b) the free annual registration process in SAM.gov generally takes between three (3) and five (5) business days but can take more than three weeks. A federal assistance award cannot be issued if the designated recipient’s registration in SAM.gov is not current at the time of the award.</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800" b="1" dirty="0">
                <a:effectLst/>
                <a:latin typeface="Calibri" panose="020F0502020204030204" pitchFamily="34" charset="0"/>
                <a:ea typeface="Calibri" panose="020F0502020204030204" pitchFamily="34" charset="0"/>
                <a:cs typeface="Calibri" panose="020F0502020204030204" pitchFamily="34" charset="0"/>
              </a:rPr>
              <a:t>Intergovernmental Review (Applicable to States and political subdivisions of the State)</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8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None/>
            </a:pPr>
            <a:r>
              <a:rPr lang="en-US" sz="12800" dirty="0">
                <a:effectLst/>
                <a:latin typeface="Calibri" panose="020F0502020204030204" pitchFamily="34" charset="0"/>
                <a:ea typeface="Calibri" panose="020F0502020204030204" pitchFamily="34" charset="0"/>
                <a:cs typeface="Calibri" panose="020F0502020204030204" pitchFamily="34" charset="0"/>
              </a:rPr>
              <a:t>All State applicants are required to submit a copy of their applications to their designated Single Point of Contact (SPOC) offices to the extent they utilize a SPOC (See 7 CFR Part 3015, Subpart V).</a:t>
            </a: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4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7136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8DC5-E88C-F8E3-F768-4043A8CFCF69}"/>
              </a:ext>
            </a:extLst>
          </p:cNvPr>
          <p:cNvSpPr>
            <a:spLocks noGrp="1"/>
          </p:cNvSpPr>
          <p:nvPr>
            <p:ph type="title"/>
          </p:nvPr>
        </p:nvSpPr>
        <p:spPr/>
        <p:txBody>
          <a:bodyPr/>
          <a:lstStyle/>
          <a:p>
            <a:r>
              <a:rPr lang="en-US" dirty="0"/>
              <a:t>APPLICATION SUBMISSION – RESOURCES/LINKS </a:t>
            </a:r>
          </a:p>
        </p:txBody>
      </p:sp>
      <p:sp>
        <p:nvSpPr>
          <p:cNvPr id="3" name="Slide Number Placeholder 2">
            <a:extLst>
              <a:ext uri="{FF2B5EF4-FFF2-40B4-BE49-F238E27FC236}">
                <a16:creationId xmlns:a16="http://schemas.microsoft.com/office/drawing/2014/main" id="{A3E312E0-E2A6-1E06-556B-4A6F5D76072B}"/>
              </a:ext>
            </a:extLst>
          </p:cNvPr>
          <p:cNvSpPr>
            <a:spLocks noGrp="1"/>
          </p:cNvSpPr>
          <p:nvPr>
            <p:ph type="sldNum" sz="quarter" idx="11"/>
          </p:nvPr>
        </p:nvSpPr>
        <p:spPr/>
        <p:txBody>
          <a:bodyPr/>
          <a:lstStyle/>
          <a:p>
            <a:fld id="{525545D6-A97B-4849-A90D-AA9496D82213}" type="slidenum">
              <a:rPr lang="en-US" smtClean="0"/>
              <a:pPr/>
              <a:t>33</a:t>
            </a:fld>
            <a:endParaRPr lang="en-US"/>
          </a:p>
        </p:txBody>
      </p:sp>
      <p:sp>
        <p:nvSpPr>
          <p:cNvPr id="4" name="Content Placeholder 3">
            <a:extLst>
              <a:ext uri="{FF2B5EF4-FFF2-40B4-BE49-F238E27FC236}">
                <a16:creationId xmlns:a16="http://schemas.microsoft.com/office/drawing/2014/main" id="{E0BFE229-F670-353D-A223-FB58CC763C87}"/>
              </a:ext>
            </a:extLst>
          </p:cNvPr>
          <p:cNvSpPr>
            <a:spLocks noGrp="1"/>
          </p:cNvSpPr>
          <p:nvPr>
            <p:ph idx="1"/>
          </p:nvPr>
        </p:nvSpPr>
        <p:spPr>
          <a:xfrm>
            <a:off x="914400" y="1972146"/>
            <a:ext cx="22963909" cy="9771707"/>
          </a:xfrm>
        </p:spPr>
        <p:txBody>
          <a:bodyPr>
            <a:noAutofit/>
          </a:bodyPr>
          <a:lstStyle/>
          <a:p>
            <a:r>
              <a:rPr lang="en-US" sz="4400" b="1" dirty="0">
                <a:effectLst/>
                <a:ea typeface="Times New Roman" panose="02020603050405020304" pitchFamily="18" charset="0"/>
              </a:rPr>
              <a:t>NTIA’s Middle Mile Program website</a:t>
            </a:r>
            <a:r>
              <a:rPr lang="en-US" sz="4400" dirty="0">
                <a:effectLst/>
                <a:ea typeface="Times New Roman" panose="02020603050405020304" pitchFamily="18" charset="0"/>
              </a:rPr>
              <a:t>: </a:t>
            </a:r>
            <a:r>
              <a:rPr lang="en-US" sz="4400" dirty="0">
                <a:effectLst/>
                <a:ea typeface="Times New Roman" panose="02020603050405020304" pitchFamily="18" charset="0"/>
                <a:hlinkClick r:id="rId2"/>
              </a:rPr>
              <a:t>https://broadbandusa.ntia.doc.gov/resources/grant-programs/enabling-middle-mile-broadband-infrastructure-program</a:t>
            </a:r>
            <a:endParaRPr lang="en-US" sz="4400" dirty="0">
              <a:latin typeface="+mn-lt"/>
              <a:ea typeface="Times New Roman" panose="02020603050405020304" pitchFamily="18" charset="0"/>
              <a:cs typeface="+mn-cs"/>
            </a:endParaRPr>
          </a:p>
          <a:p>
            <a:pPr marL="1028700" lvl="1" indent="-571500">
              <a:buFont typeface="Courier New" panose="02070309020205020404" pitchFamily="49" charset="0"/>
              <a:buChar char="o"/>
            </a:pPr>
            <a:r>
              <a:rPr lang="en-US" sz="4400" dirty="0">
                <a:latin typeface="Calibri" panose="020F0502020204030204" pitchFamily="34" charset="0"/>
                <a:ea typeface="Times New Roman" panose="02020603050405020304" pitchFamily="18" charset="0"/>
                <a:cs typeface="Calibri" panose="020F0502020204030204" pitchFamily="34" charset="0"/>
              </a:rPr>
              <a:t>The website has links to the NOFO: </a:t>
            </a:r>
            <a:r>
              <a:rPr lang="en-US" sz="4400" dirty="0">
                <a:latin typeface="Calibri" panose="020F0502020204030204" pitchFamily="34" charset="0"/>
                <a:ea typeface="Times New Roman" panose="02020603050405020304" pitchFamily="18" charset="0"/>
                <a:cs typeface="Calibri" panose="020F0502020204030204" pitchFamily="34" charset="0"/>
                <a:hlinkClick r:id="rId3"/>
              </a:rPr>
              <a:t>https://broadbandusa.ntia.doc.gov/sites/default/files/2022-05/MIDDLE%20MILE%20NOFO.pdf</a:t>
            </a:r>
            <a:r>
              <a:rPr lang="en-US" sz="4400" dirty="0">
                <a:latin typeface="Calibri" panose="020F0502020204030204" pitchFamily="34" charset="0"/>
                <a:ea typeface="Times New Roman" panose="02020603050405020304" pitchFamily="18" charset="0"/>
                <a:cs typeface="Calibri" panose="020F0502020204030204" pitchFamily="34" charset="0"/>
              </a:rPr>
              <a:t>;</a:t>
            </a:r>
          </a:p>
          <a:p>
            <a:endParaRPr lang="en-US" sz="4400" dirty="0">
              <a:ea typeface="Times New Roman" panose="02020603050405020304" pitchFamily="18" charset="0"/>
            </a:endParaRPr>
          </a:p>
          <a:p>
            <a:r>
              <a:rPr lang="en-US" sz="4400" b="1" dirty="0">
                <a:ea typeface="Times New Roman" panose="02020603050405020304" pitchFamily="18" charset="0"/>
              </a:rPr>
              <a:t>Link to NTIA Grants Portal</a:t>
            </a:r>
            <a:r>
              <a:rPr lang="en-US" sz="4400" dirty="0">
                <a:ea typeface="Times New Roman" panose="02020603050405020304" pitchFamily="18" charset="0"/>
              </a:rPr>
              <a:t>: </a:t>
            </a:r>
            <a:r>
              <a:rPr lang="en-US" sz="4400" dirty="0">
                <a:ea typeface="Times New Roman" panose="02020603050405020304" pitchFamily="18" charset="0"/>
                <a:hlinkClick r:id="rId4"/>
              </a:rPr>
              <a:t>https://grants.ntia.gov/grantsPortal/s/funding-program/a0g3d00000018PAAAY/middle-mile-broadband-infrastructure-grant-program</a:t>
            </a:r>
            <a:endParaRPr lang="en-US" sz="4400" dirty="0">
              <a:ea typeface="Times New Roman" panose="02020603050405020304" pitchFamily="18" charset="0"/>
            </a:endParaRPr>
          </a:p>
          <a:p>
            <a:pPr lvl="1"/>
            <a:r>
              <a:rPr lang="en-US" sz="4400" dirty="0">
                <a:latin typeface="Calibri" panose="020F0502020204030204" pitchFamily="34" charset="0"/>
                <a:ea typeface="Times New Roman" panose="02020603050405020304" pitchFamily="18" charset="0"/>
                <a:cs typeface="Calibri" panose="020F0502020204030204" pitchFamily="34" charset="0"/>
              </a:rPr>
              <a:t>	</a:t>
            </a:r>
          </a:p>
          <a:p>
            <a:pPr marL="1485900" lvl="2" indent="-571500">
              <a:buFont typeface="Courier New" panose="02070309020205020404" pitchFamily="49" charset="0"/>
              <a:buChar char="o"/>
            </a:pPr>
            <a:r>
              <a:rPr lang="en-US" sz="4400" dirty="0">
                <a:latin typeface="Calibri" panose="020F0502020204030204" pitchFamily="34" charset="0"/>
                <a:ea typeface="Times New Roman" panose="02020603050405020304" pitchFamily="18" charset="0"/>
                <a:cs typeface="Calibri" panose="020F0502020204030204" pitchFamily="34" charset="0"/>
              </a:rPr>
              <a:t>Contains links to SAM.gov registration (</a:t>
            </a:r>
            <a:r>
              <a:rPr lang="en-US" sz="4400" dirty="0">
                <a:latin typeface="Calibri" panose="020F0502020204030204" pitchFamily="34" charset="0"/>
                <a:ea typeface="Times New Roman" panose="02020603050405020304" pitchFamily="18" charset="0"/>
                <a:cs typeface="Calibri" panose="020F0502020204030204" pitchFamily="34" charset="0"/>
                <a:hlinkClick r:id="rId5"/>
              </a:rPr>
              <a:t>https://sam.gov/content/home</a:t>
            </a:r>
            <a:r>
              <a:rPr lang="en-US" sz="4400" dirty="0">
                <a:latin typeface="Calibri" panose="020F0502020204030204" pitchFamily="34" charset="0"/>
                <a:ea typeface="Times New Roman" panose="02020603050405020304" pitchFamily="18" charset="0"/>
                <a:cs typeface="Calibri" panose="020F0502020204030204" pitchFamily="34" charset="0"/>
              </a:rPr>
              <a:t>); and</a:t>
            </a:r>
          </a:p>
          <a:p>
            <a:pPr marL="1485900" lvl="2" indent="-571500">
              <a:buFont typeface="Courier New" panose="02070309020205020404" pitchFamily="49" charset="0"/>
              <a:buChar char="o"/>
            </a:pPr>
            <a:r>
              <a:rPr lang="en-US" sz="4400" dirty="0">
                <a:latin typeface="Calibri" panose="020F0502020204030204" pitchFamily="34" charset="0"/>
                <a:ea typeface="Times New Roman" panose="02020603050405020304" pitchFamily="18" charset="0"/>
                <a:cs typeface="Calibri" panose="020F0502020204030204" pitchFamily="34" charset="0"/>
              </a:rPr>
              <a:t>Program Application Checklist and Packet</a:t>
            </a:r>
          </a:p>
          <a:p>
            <a:pPr lvl="2"/>
            <a:endParaRPr lang="en-US" sz="4400" dirty="0">
              <a:latin typeface="Calibri" panose="020F0502020204030204" pitchFamily="34" charset="0"/>
              <a:ea typeface="Times New Roman" panose="02020603050405020304" pitchFamily="18" charset="0"/>
              <a:cs typeface="Calibri" panose="020F0502020204030204" pitchFamily="34" charset="0"/>
            </a:endParaRPr>
          </a:p>
          <a:p>
            <a:pPr marL="1485900" lvl="2" indent="-571500">
              <a:buFont typeface="Arial" panose="020B0604020202020204" pitchFamily="34" charset="0"/>
              <a:buChar char="•"/>
            </a:pPr>
            <a:r>
              <a:rPr lang="en-US" sz="4400" b="1" dirty="0">
                <a:latin typeface="Calibri" panose="020F0502020204030204" pitchFamily="34" charset="0"/>
                <a:ea typeface="Times New Roman" panose="02020603050405020304" pitchFamily="18" charset="0"/>
                <a:cs typeface="Calibri" panose="020F0502020204030204" pitchFamily="34" charset="0"/>
              </a:rPr>
              <a:t>NTIA Webinars on Application Process</a:t>
            </a:r>
            <a:r>
              <a:rPr lang="en-US" sz="4400" dirty="0">
                <a:latin typeface="Calibri" panose="020F0502020204030204" pitchFamily="34" charset="0"/>
                <a:ea typeface="Times New Roman" panose="02020603050405020304" pitchFamily="18" charset="0"/>
                <a:cs typeface="Calibri" panose="020F0502020204030204" pitchFamily="34" charset="0"/>
              </a:rPr>
              <a:t>: </a:t>
            </a:r>
            <a:r>
              <a:rPr lang="en-US" sz="4400" dirty="0">
                <a:latin typeface="Calibri" panose="020F0502020204030204" pitchFamily="34" charset="0"/>
                <a:ea typeface="Times New Roman" panose="02020603050405020304" pitchFamily="18" charset="0"/>
                <a:cs typeface="Calibri" panose="020F0502020204030204" pitchFamily="34" charset="0"/>
                <a:hlinkClick r:id="rId6"/>
              </a:rPr>
              <a:t>https://broadbandusa.ntia.doc.gov/events/latest-events/internet-all-webinar-series-nofo-technical-assistance-webinar-enabling-middle</a:t>
            </a:r>
            <a:endParaRPr lang="en-US" sz="4400" dirty="0">
              <a:latin typeface="Calibri" panose="020F0502020204030204" pitchFamily="34" charset="0"/>
              <a:ea typeface="Times New Roman" panose="02020603050405020304" pitchFamily="18" charset="0"/>
              <a:cs typeface="Calibri" panose="020F0502020204030204" pitchFamily="34" charset="0"/>
            </a:endParaRPr>
          </a:p>
          <a:p>
            <a:pPr marL="1943100" lvl="3" indent="-571500">
              <a:buFont typeface="Arial" panose="020B0604020202020204" pitchFamily="34" charset="0"/>
              <a:buChar char="•"/>
            </a:pPr>
            <a:r>
              <a:rPr lang="en-US" sz="4400" dirty="0">
                <a:latin typeface="Calibri" panose="020F0502020204030204" pitchFamily="34" charset="0"/>
                <a:ea typeface="Times New Roman" panose="02020603050405020304" pitchFamily="18" charset="0"/>
                <a:cs typeface="Calibri" panose="020F0502020204030204" pitchFamily="34" charset="0"/>
              </a:rPr>
              <a:t>Application and Technical Assistance Webinar June 30, 2022: </a:t>
            </a:r>
            <a:r>
              <a:rPr lang="en-US" sz="4400" dirty="0">
                <a:latin typeface="Calibri" panose="020F0502020204030204" pitchFamily="34" charset="0"/>
                <a:ea typeface="Times New Roman" panose="02020603050405020304" pitchFamily="18" charset="0"/>
                <a:cs typeface="Calibri" panose="020F0502020204030204" pitchFamily="34" charset="0"/>
                <a:hlinkClick r:id="rId7"/>
              </a:rPr>
              <a:t>https://ntia-gov.zoomgov.com/webinar/register/WN_Oe40-AAlTkeY3_HfEKxw-Q</a:t>
            </a:r>
            <a:endParaRPr lang="en-US" sz="4400" dirty="0">
              <a:latin typeface="Calibri" panose="020F0502020204030204" pitchFamily="34" charset="0"/>
              <a:ea typeface="Times New Roman" panose="02020603050405020304" pitchFamily="18" charset="0"/>
              <a:cs typeface="Calibri" panose="020F0502020204030204" pitchFamily="34" charset="0"/>
            </a:endParaRPr>
          </a:p>
          <a:p>
            <a:pPr marL="1485900" lvl="2" indent="-571500">
              <a:buFont typeface="Arial" panose="020B0604020202020204" pitchFamily="34" charset="0"/>
              <a:buChar char="•"/>
            </a:pPr>
            <a:endParaRPr lang="en-US" sz="4400" dirty="0">
              <a:latin typeface="Calibri" panose="020F0502020204030204" pitchFamily="34" charset="0"/>
              <a:ea typeface="Times New Roman" panose="02020603050405020304" pitchFamily="18" charset="0"/>
              <a:cs typeface="Calibri" panose="020F0502020204030204" pitchFamily="34" charset="0"/>
            </a:endParaRPr>
          </a:p>
          <a:p>
            <a:pPr lvl="2"/>
            <a:endParaRPr lang="en-US" sz="4400" dirty="0">
              <a:latin typeface="Calibri" panose="020F0502020204030204" pitchFamily="34" charset="0"/>
              <a:ea typeface="Times New Roman" panose="02020603050405020304" pitchFamily="18" charset="0"/>
              <a:cs typeface="Calibri" panose="020F0502020204030204" pitchFamily="34" charset="0"/>
            </a:endParaRPr>
          </a:p>
          <a:p>
            <a:endParaRPr lang="en-US" sz="4400" dirty="0">
              <a:ea typeface="Times New Roman" panose="02020603050405020304" pitchFamily="18" charset="0"/>
            </a:endParaRPr>
          </a:p>
          <a:p>
            <a:endParaRPr lang="en-US" sz="4400" dirty="0"/>
          </a:p>
        </p:txBody>
      </p:sp>
    </p:spTree>
    <p:extLst>
      <p:ext uri="{BB962C8B-B14F-4D97-AF65-F5344CB8AC3E}">
        <p14:creationId xmlns:p14="http://schemas.microsoft.com/office/powerpoint/2010/main" val="154598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20106" y="4771390"/>
            <a:ext cx="20137121" cy="4592320"/>
          </a:xfrm>
        </p:spPr>
        <p:txBody>
          <a:bodyPr vert="horz" lIns="91440" tIns="45720" rIns="91440" bIns="45720" rtlCol="0" anchor="t">
            <a:normAutofit/>
          </a:bodyPr>
          <a:lstStyle/>
          <a:p>
            <a:r>
              <a:rPr lang="en-US"/>
              <a:t>APPLICATION REVIEW</a:t>
            </a:r>
          </a:p>
        </p:txBody>
      </p:sp>
    </p:spTree>
    <p:extLst>
      <p:ext uri="{BB962C8B-B14F-4D97-AF65-F5344CB8AC3E}">
        <p14:creationId xmlns:p14="http://schemas.microsoft.com/office/powerpoint/2010/main" val="2732850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A369-765F-10C6-50D5-EB5BBF99236C}"/>
              </a:ext>
            </a:extLst>
          </p:cNvPr>
          <p:cNvSpPr>
            <a:spLocks noGrp="1"/>
          </p:cNvSpPr>
          <p:nvPr>
            <p:ph type="title"/>
          </p:nvPr>
        </p:nvSpPr>
        <p:spPr/>
        <p:txBody>
          <a:bodyPr/>
          <a:lstStyle/>
          <a:p>
            <a:r>
              <a:rPr lang="en-US" dirty="0"/>
              <a:t>APPLICANT QUALIFICATIONS </a:t>
            </a:r>
          </a:p>
        </p:txBody>
      </p:sp>
      <p:sp>
        <p:nvSpPr>
          <p:cNvPr id="3" name="Slide Number Placeholder 2">
            <a:extLst>
              <a:ext uri="{FF2B5EF4-FFF2-40B4-BE49-F238E27FC236}">
                <a16:creationId xmlns:a16="http://schemas.microsoft.com/office/drawing/2014/main" id="{D91D7F58-79C6-4932-FB89-BA2E3364EFA4}"/>
              </a:ext>
            </a:extLst>
          </p:cNvPr>
          <p:cNvSpPr>
            <a:spLocks noGrp="1"/>
          </p:cNvSpPr>
          <p:nvPr>
            <p:ph type="sldNum" sz="quarter" idx="11"/>
          </p:nvPr>
        </p:nvSpPr>
        <p:spPr/>
        <p:txBody>
          <a:bodyPr/>
          <a:lstStyle/>
          <a:p>
            <a:fld id="{525545D6-A97B-4849-A90D-AA9496D82213}" type="slidenum">
              <a:rPr lang="en-US" smtClean="0"/>
              <a:pPr/>
              <a:t>35</a:t>
            </a:fld>
            <a:endParaRPr lang="en-US"/>
          </a:p>
        </p:txBody>
      </p:sp>
      <p:sp>
        <p:nvSpPr>
          <p:cNvPr id="4" name="Content Placeholder 3">
            <a:extLst>
              <a:ext uri="{FF2B5EF4-FFF2-40B4-BE49-F238E27FC236}">
                <a16:creationId xmlns:a16="http://schemas.microsoft.com/office/drawing/2014/main" id="{D7A8C4AD-95C8-6357-5210-165491F38B54}"/>
              </a:ext>
            </a:extLst>
          </p:cNvPr>
          <p:cNvSpPr>
            <a:spLocks noGrp="1"/>
          </p:cNvSpPr>
          <p:nvPr>
            <p:ph idx="1"/>
          </p:nvPr>
        </p:nvSpPr>
        <p:spPr>
          <a:xfrm>
            <a:off x="847725" y="2286000"/>
            <a:ext cx="22682200" cy="9289473"/>
          </a:xfrm>
        </p:spPr>
        <p:txBody>
          <a:bodyPr>
            <a:normAutofit fontScale="25000" lnSpcReduction="20000"/>
          </a:bodyPr>
          <a:lstStyle/>
          <a:p>
            <a:endParaRPr lang="en-US" dirty="0"/>
          </a:p>
          <a:p>
            <a:pPr marL="0" indent="0">
              <a:buNone/>
            </a:pPr>
            <a:r>
              <a:rPr lang="en-US" sz="12300" b="1" dirty="0"/>
              <a:t>THRESHOLD REQUIREMENTS under III.B of the NOFO:</a:t>
            </a:r>
          </a:p>
          <a:p>
            <a:pPr marL="0" indent="0">
              <a:buNone/>
            </a:pPr>
            <a:endParaRPr lang="en-US" sz="12300" b="1" dirty="0"/>
          </a:p>
          <a:p>
            <a:r>
              <a:rPr lang="en-US" sz="12300" dirty="0"/>
              <a:t>Financial Capability</a:t>
            </a:r>
          </a:p>
          <a:p>
            <a:pPr lvl="1"/>
            <a:r>
              <a:rPr lang="en-US" sz="12300" dirty="0">
                <a:latin typeface="Cailbri"/>
              </a:rPr>
              <a:t>	-Certifications</a:t>
            </a:r>
          </a:p>
          <a:p>
            <a:pPr lvl="1"/>
            <a:r>
              <a:rPr lang="en-US" sz="12300" dirty="0">
                <a:latin typeface="Cailbri"/>
              </a:rPr>
              <a:t>	- Letter of Credit</a:t>
            </a:r>
          </a:p>
          <a:p>
            <a:pPr lvl="1"/>
            <a:r>
              <a:rPr lang="en-US" sz="12300" dirty="0">
                <a:latin typeface="Cailbri"/>
              </a:rPr>
              <a:t>	- Audited Financial Statements</a:t>
            </a:r>
          </a:p>
          <a:p>
            <a:pPr lvl="1"/>
            <a:endParaRPr lang="en-US" sz="12300" dirty="0">
              <a:latin typeface="Cailbri"/>
            </a:endParaRPr>
          </a:p>
          <a:p>
            <a:r>
              <a:rPr lang="en-US" sz="12300" dirty="0"/>
              <a:t>Managerial Capability</a:t>
            </a:r>
          </a:p>
          <a:p>
            <a:pPr marL="0" indent="0">
              <a:buNone/>
            </a:pPr>
            <a:r>
              <a:rPr lang="en-US" sz="12300" dirty="0"/>
              <a:t>	</a:t>
            </a:r>
            <a:r>
              <a:rPr lang="en-US" sz="12300" dirty="0">
                <a:latin typeface="Cailbri"/>
              </a:rPr>
              <a:t> -Resumes</a:t>
            </a:r>
          </a:p>
          <a:p>
            <a:pPr marL="0" indent="0">
              <a:buNone/>
            </a:pPr>
            <a:r>
              <a:rPr lang="en-US" sz="12300" dirty="0"/>
              <a:t>	 -Org. Charts</a:t>
            </a:r>
          </a:p>
          <a:p>
            <a:pPr marL="0" indent="0">
              <a:buNone/>
            </a:pPr>
            <a:r>
              <a:rPr lang="en-US" sz="12300" dirty="0"/>
              <a:t>            -Narrative </a:t>
            </a:r>
          </a:p>
          <a:p>
            <a:pPr marL="0" indent="0">
              <a:buNone/>
            </a:pPr>
            <a:endParaRPr lang="en-US" sz="12300" dirty="0"/>
          </a:p>
          <a:p>
            <a:r>
              <a:rPr lang="en-US" sz="12300" dirty="0"/>
              <a:t>Technical Capability</a:t>
            </a:r>
          </a:p>
          <a:p>
            <a:pPr marL="0" indent="0">
              <a:buNone/>
            </a:pPr>
            <a:r>
              <a:rPr lang="en-US" sz="12300" dirty="0"/>
              <a:t>	-Certifications re workforce</a:t>
            </a:r>
          </a:p>
          <a:p>
            <a:pPr marL="0" indent="0">
              <a:buNone/>
            </a:pPr>
            <a:r>
              <a:rPr lang="en-US" sz="12300" dirty="0"/>
              <a:t>	-Network design diagrams</a:t>
            </a:r>
          </a:p>
          <a:p>
            <a:pPr marL="0" indent="0">
              <a:buNone/>
            </a:pPr>
            <a:r>
              <a:rPr lang="en-US" sz="12300" dirty="0"/>
              <a:t>           -Project Costs</a:t>
            </a:r>
          </a:p>
          <a:p>
            <a:pPr marL="0" indent="0">
              <a:buNone/>
            </a:pPr>
            <a:endParaRPr lang="en-US" sz="12300" dirty="0"/>
          </a:p>
          <a:p>
            <a:r>
              <a:rPr lang="en-US" sz="12300" dirty="0"/>
              <a:t>Compliance with Laws</a:t>
            </a:r>
          </a:p>
          <a:p>
            <a:r>
              <a:rPr lang="en-US" sz="12300" dirty="0"/>
              <a:t>Operational Capability</a:t>
            </a:r>
          </a:p>
          <a:p>
            <a:r>
              <a:rPr lang="en-US" sz="12300" dirty="0"/>
              <a:t>Ownership Information per 47 CFR 1.2112(a)(1-7)</a:t>
            </a:r>
          </a:p>
        </p:txBody>
      </p:sp>
    </p:spTree>
    <p:extLst>
      <p:ext uri="{BB962C8B-B14F-4D97-AF65-F5344CB8AC3E}">
        <p14:creationId xmlns:p14="http://schemas.microsoft.com/office/powerpoint/2010/main" val="236058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1A54-4D98-45C9-7259-8A3124CFD179}"/>
              </a:ext>
            </a:extLst>
          </p:cNvPr>
          <p:cNvSpPr>
            <a:spLocks noGrp="1"/>
          </p:cNvSpPr>
          <p:nvPr>
            <p:ph type="title"/>
          </p:nvPr>
        </p:nvSpPr>
        <p:spPr/>
        <p:txBody>
          <a:bodyPr>
            <a:normAutofit/>
          </a:bodyPr>
          <a:lstStyle/>
          <a:p>
            <a:r>
              <a:rPr lang="en-US" dirty="0"/>
              <a:t>ELIGIBILITY REVIEW</a:t>
            </a:r>
          </a:p>
        </p:txBody>
      </p:sp>
      <p:sp>
        <p:nvSpPr>
          <p:cNvPr id="3" name="Slide Number Placeholder 2">
            <a:extLst>
              <a:ext uri="{FF2B5EF4-FFF2-40B4-BE49-F238E27FC236}">
                <a16:creationId xmlns:a16="http://schemas.microsoft.com/office/drawing/2014/main" id="{FFB8F1C0-FA29-6587-5695-3FA801010914}"/>
              </a:ext>
            </a:extLst>
          </p:cNvPr>
          <p:cNvSpPr>
            <a:spLocks noGrp="1"/>
          </p:cNvSpPr>
          <p:nvPr>
            <p:ph type="sldNum" sz="quarter" idx="11"/>
          </p:nvPr>
        </p:nvSpPr>
        <p:spPr/>
        <p:txBody>
          <a:bodyPr/>
          <a:lstStyle/>
          <a:p>
            <a:fld id="{525545D6-A97B-4849-A90D-AA9496D82213}" type="slidenum">
              <a:rPr lang="en-US" smtClean="0"/>
              <a:pPr/>
              <a:t>36</a:t>
            </a:fld>
            <a:endParaRPr lang="en-US"/>
          </a:p>
        </p:txBody>
      </p:sp>
      <p:sp>
        <p:nvSpPr>
          <p:cNvPr id="4" name="Content Placeholder 3">
            <a:extLst>
              <a:ext uri="{FF2B5EF4-FFF2-40B4-BE49-F238E27FC236}">
                <a16:creationId xmlns:a16="http://schemas.microsoft.com/office/drawing/2014/main" id="{E13DC5B8-FB79-D49D-8BBD-56CF0B6CD176}"/>
              </a:ext>
            </a:extLst>
          </p:cNvPr>
          <p:cNvSpPr>
            <a:spLocks noGrp="1"/>
          </p:cNvSpPr>
          <p:nvPr>
            <p:ph idx="1"/>
          </p:nvPr>
        </p:nvSpPr>
        <p:spPr>
          <a:xfrm>
            <a:off x="914400" y="2286000"/>
            <a:ext cx="22682200" cy="7468023"/>
          </a:xfrm>
        </p:spPr>
        <p:txBody>
          <a:bodyPr>
            <a:noAutofit/>
          </a:bodyPr>
          <a:lstStyle/>
          <a:p>
            <a:pPr marL="0" indent="0">
              <a:buNone/>
            </a:pPr>
            <a:r>
              <a:rPr lang="en-US" sz="3600" dirty="0">
                <a:solidFill>
                  <a:srgbClr val="000000"/>
                </a:solidFill>
                <a:effectLst/>
                <a:latin typeface="Calibri" panose="020F0502020204030204" pitchFamily="34" charset="0"/>
                <a:ea typeface="Calibri" panose="020F0502020204030204" pitchFamily="34" charset="0"/>
              </a:rPr>
              <a:t>After determining that an application is complete, NTIA will evaluate whether the proposed project meets the Infrastructure Act’s threshold eligibility criteria (Section III of NOFO and Slide 34 above) before entering proposals into the Merit Review stage. </a:t>
            </a:r>
          </a:p>
          <a:p>
            <a:pPr marL="0" indent="0">
              <a:buNone/>
            </a:pPr>
            <a:r>
              <a:rPr lang="en-US" sz="3600" b="1" dirty="0">
                <a:solidFill>
                  <a:srgbClr val="000000"/>
                </a:solidFill>
              </a:rPr>
              <a:t>Initial Review Criteria—Each Applicant MUST</a:t>
            </a:r>
            <a:r>
              <a:rPr lang="en-US" sz="3600" dirty="0">
                <a:solidFill>
                  <a:srgbClr val="000000"/>
                </a:solidFill>
              </a:rPr>
              <a:t>: </a:t>
            </a:r>
          </a:p>
          <a:p>
            <a:pPr marL="0" indent="0">
              <a:buNone/>
            </a:pPr>
            <a:r>
              <a:rPr lang="en-US" sz="3600" dirty="0"/>
              <a:t>          (1) Provide evidence to demonstrate its Financial, technical, operational capability</a:t>
            </a:r>
          </a:p>
          <a:p>
            <a:pPr marL="0" indent="0">
              <a:buNone/>
            </a:pPr>
            <a:r>
              <a:rPr lang="en-US" sz="3600" dirty="0"/>
              <a:t>	 (2) Certify that the proposed project will upon completion be capable of supporting retail broadband service</a:t>
            </a:r>
          </a:p>
          <a:p>
            <a:pPr marL="0" indent="0">
              <a:buNone/>
            </a:pPr>
            <a:r>
              <a:rPr lang="en-US" sz="3600" dirty="0"/>
              <a:t>	 (3) Commit to at least 30% non-federal cost share of total project cost (can be waived for Tribal and Native entities 	       upon request)</a:t>
            </a:r>
          </a:p>
          <a:p>
            <a:pPr marL="0" indent="0">
              <a:buNone/>
            </a:pPr>
            <a:r>
              <a:rPr lang="en-US" sz="3600" dirty="0"/>
              <a:t>	(4) Make a binding commitment to prioritize at least one of the following:  </a:t>
            </a:r>
          </a:p>
          <a:p>
            <a:pPr marL="0" indent="0">
              <a:buNone/>
            </a:pPr>
            <a:r>
              <a:rPr lang="en-US" sz="3600" dirty="0"/>
              <a:t>		(a) Connecting middle mile with last mile networks to households in unserved areas;</a:t>
            </a:r>
          </a:p>
          <a:p>
            <a:pPr marL="0" indent="0">
              <a:buNone/>
            </a:pPr>
            <a:r>
              <a:rPr lang="en-US" sz="3600" dirty="0"/>
              <a:t>		(b) Connecting non-contiguous trust lands; OR</a:t>
            </a:r>
          </a:p>
          <a:p>
            <a:pPr marL="0" indent="0">
              <a:buNone/>
            </a:pPr>
            <a:r>
              <a:rPr lang="en-US" sz="3600" dirty="0"/>
              <a:t>		(c) Offering wholesale BB service at reasonable rates on carrier-neutral basis</a:t>
            </a:r>
          </a:p>
          <a:p>
            <a:pPr marL="0" indent="0">
              <a:buNone/>
            </a:pPr>
            <a:r>
              <a:rPr lang="en-US" sz="3600" dirty="0"/>
              <a:t>	(5) If deploying fiber, applicants must offer interconnection in perpetuity where technically feasible on reasonable  	      rates/terms to be negotiated with requesting parties.</a:t>
            </a:r>
          </a:p>
          <a:p>
            <a:pPr marL="0" indent="0">
              <a:buNone/>
            </a:pPr>
            <a:r>
              <a:rPr lang="en-US" sz="3600" dirty="0"/>
              <a:t>NOTE: Applicants are encouraged to utilize the WV Office of Broadband’s mapping resources: </a:t>
            </a:r>
            <a:r>
              <a:rPr lang="en-US" sz="3600" dirty="0">
                <a:hlinkClick r:id="rId2"/>
              </a:rPr>
              <a:t>https://wvbroadbandoffice-wvbroadband.hub.arcgis.com/</a:t>
            </a:r>
            <a:endParaRPr lang="en-US" sz="3600" dirty="0"/>
          </a:p>
          <a:p>
            <a:pPr marL="0" indent="0">
              <a:buNone/>
            </a:pPr>
            <a:endParaRPr lang="en-US" sz="3600" dirty="0"/>
          </a:p>
          <a:p>
            <a:pPr marL="0" indent="0">
              <a:buNone/>
            </a:pPr>
            <a:r>
              <a:rPr lang="en-US" sz="3600" dirty="0"/>
              <a:t>	</a:t>
            </a:r>
          </a:p>
        </p:txBody>
      </p:sp>
    </p:spTree>
    <p:extLst>
      <p:ext uri="{BB962C8B-B14F-4D97-AF65-F5344CB8AC3E}">
        <p14:creationId xmlns:p14="http://schemas.microsoft.com/office/powerpoint/2010/main" val="4038296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F238-8FA8-0010-0894-72607BABAF10}"/>
              </a:ext>
            </a:extLst>
          </p:cNvPr>
          <p:cNvSpPr>
            <a:spLocks noGrp="1"/>
          </p:cNvSpPr>
          <p:nvPr>
            <p:ph type="title"/>
          </p:nvPr>
        </p:nvSpPr>
        <p:spPr/>
        <p:txBody>
          <a:bodyPr/>
          <a:lstStyle/>
          <a:p>
            <a:r>
              <a:rPr lang="en-US"/>
              <a:t>MERIT REVIEW</a:t>
            </a:r>
          </a:p>
        </p:txBody>
      </p:sp>
      <p:sp>
        <p:nvSpPr>
          <p:cNvPr id="3" name="Slide Number Placeholder 2">
            <a:extLst>
              <a:ext uri="{FF2B5EF4-FFF2-40B4-BE49-F238E27FC236}">
                <a16:creationId xmlns:a16="http://schemas.microsoft.com/office/drawing/2014/main" id="{8F3E7FDB-2CA0-95C1-9E15-A6B6D7F4AA64}"/>
              </a:ext>
            </a:extLst>
          </p:cNvPr>
          <p:cNvSpPr>
            <a:spLocks noGrp="1"/>
          </p:cNvSpPr>
          <p:nvPr>
            <p:ph type="sldNum" sz="quarter" idx="11"/>
          </p:nvPr>
        </p:nvSpPr>
        <p:spPr/>
        <p:txBody>
          <a:bodyPr/>
          <a:lstStyle/>
          <a:p>
            <a:fld id="{525545D6-A97B-4849-A90D-AA9496D82213}" type="slidenum">
              <a:rPr lang="en-US" smtClean="0"/>
              <a:pPr/>
              <a:t>37</a:t>
            </a:fld>
            <a:endParaRPr lang="en-US"/>
          </a:p>
        </p:txBody>
      </p:sp>
      <p:sp>
        <p:nvSpPr>
          <p:cNvPr id="4" name="Content Placeholder 3">
            <a:extLst>
              <a:ext uri="{FF2B5EF4-FFF2-40B4-BE49-F238E27FC236}">
                <a16:creationId xmlns:a16="http://schemas.microsoft.com/office/drawing/2014/main" id="{EDAF31EC-B6FB-54CB-B2ED-491D17F7FA54}"/>
              </a:ext>
            </a:extLst>
          </p:cNvPr>
          <p:cNvSpPr>
            <a:spLocks noGrp="1"/>
          </p:cNvSpPr>
          <p:nvPr>
            <p:ph idx="1"/>
          </p:nvPr>
        </p:nvSpPr>
        <p:spPr>
          <a:xfrm>
            <a:off x="914400" y="2248265"/>
            <a:ext cx="22682200" cy="7468023"/>
          </a:xfrm>
        </p:spPr>
        <p:txBody>
          <a:bodyPr>
            <a:normAutofit fontScale="70000" lnSpcReduction="20000"/>
          </a:bodyPr>
          <a:lstStyle/>
          <a:p>
            <a:pPr marL="0" indent="0">
              <a:buNone/>
            </a:pPr>
            <a:r>
              <a:rPr lang="en-US" dirty="0"/>
              <a:t>Evaluation of:</a:t>
            </a:r>
          </a:p>
          <a:p>
            <a:pPr marL="0" indent="0">
              <a:buNone/>
            </a:pPr>
            <a:r>
              <a:rPr lang="en-US" dirty="0"/>
              <a:t> </a:t>
            </a:r>
            <a:r>
              <a:rPr lang="en-US" b="1" u="sng" dirty="0"/>
              <a:t>Project Purpose and Benefits (60 points)</a:t>
            </a:r>
            <a:r>
              <a:rPr lang="en-US" dirty="0"/>
              <a:t>:</a:t>
            </a:r>
          </a:p>
          <a:p>
            <a:pPr>
              <a:buFont typeface="Courier New" panose="02070309020205020404" pitchFamily="49" charset="0"/>
              <a:buChar char="o"/>
            </a:pPr>
            <a:r>
              <a:rPr lang="en-US" dirty="0"/>
              <a:t>Facilitation of deployment of high-speed BB to unserved or underserved areas or improvement of affordability in already served markets (20 points)</a:t>
            </a:r>
          </a:p>
          <a:p>
            <a:pPr>
              <a:buFont typeface="Courier New" panose="02070309020205020404" pitchFamily="49" charset="0"/>
              <a:buChar char="o"/>
            </a:pPr>
            <a:r>
              <a:rPr lang="en-US" dirty="0"/>
              <a:t>Ability of project to offer non-discriminatory interconnection in perpetuity (10 points)</a:t>
            </a:r>
          </a:p>
          <a:p>
            <a:pPr>
              <a:buFont typeface="Courier New" panose="02070309020205020404" pitchFamily="49" charset="0"/>
              <a:buChar char="o"/>
            </a:pPr>
            <a:r>
              <a:rPr lang="en-US" dirty="0"/>
              <a:t>Provider’s commitment to offering access to funded MM project in perpetuity on open access basis (10 points)</a:t>
            </a:r>
          </a:p>
          <a:p>
            <a:pPr>
              <a:buFont typeface="Courier New" panose="02070309020205020404" pitchFamily="49" charset="0"/>
              <a:buChar char="o"/>
            </a:pPr>
            <a:r>
              <a:rPr lang="en-US" dirty="0"/>
              <a:t>Extent to which project will otherwise benefit proposed service area (10 points)</a:t>
            </a:r>
          </a:p>
          <a:p>
            <a:pPr>
              <a:buFont typeface="Courier New" panose="02070309020205020404" pitchFamily="49" charset="0"/>
              <a:buChar char="o"/>
            </a:pPr>
            <a:r>
              <a:rPr lang="en-US" dirty="0"/>
              <a:t>Project ability to meet community’s needs (capacity and performance characteristics). Projects shovel ready and capable of completion in two years will score favorably. (10 points)</a:t>
            </a:r>
          </a:p>
          <a:p>
            <a:pPr marL="0" indent="0">
              <a:buNone/>
            </a:pPr>
            <a:endParaRPr lang="en-US" dirty="0"/>
          </a:p>
          <a:p>
            <a:pPr marL="0" indent="0">
              <a:buNone/>
            </a:pPr>
            <a:r>
              <a:rPr lang="en-US" dirty="0"/>
              <a:t> </a:t>
            </a:r>
            <a:r>
              <a:rPr lang="en-US" b="1" u="sng" dirty="0"/>
              <a:t>Project Sustainability (40 Points)</a:t>
            </a:r>
            <a:r>
              <a:rPr lang="en-US" dirty="0"/>
              <a:t>:</a:t>
            </a:r>
          </a:p>
          <a:p>
            <a:pPr>
              <a:buFont typeface="Courier New" panose="02070309020205020404" pitchFamily="49" charset="0"/>
              <a:buChar char="o"/>
            </a:pPr>
            <a:r>
              <a:rPr lang="en-US" dirty="0"/>
              <a:t>Organizational Capacity (5 points)</a:t>
            </a:r>
          </a:p>
          <a:p>
            <a:pPr>
              <a:buFont typeface="Courier New" panose="02070309020205020404" pitchFamily="49" charset="0"/>
              <a:buChar char="o"/>
            </a:pPr>
            <a:r>
              <a:rPr lang="en-US" dirty="0"/>
              <a:t>Reasonableness of Budget (10 points)</a:t>
            </a:r>
          </a:p>
          <a:p>
            <a:pPr>
              <a:buFont typeface="Courier New" panose="02070309020205020404" pitchFamily="49" charset="0"/>
              <a:buChar char="o"/>
            </a:pPr>
            <a:r>
              <a:rPr lang="en-US" dirty="0"/>
              <a:t>Fiscal sustainability beyond award period (10 points)</a:t>
            </a:r>
          </a:p>
          <a:p>
            <a:pPr>
              <a:buFont typeface="Courier New" panose="02070309020205020404" pitchFamily="49" charset="0"/>
              <a:buChar char="o"/>
            </a:pPr>
            <a:r>
              <a:rPr lang="en-US" dirty="0"/>
              <a:t>Applicant’s commitment to contribute non-federal cost share of more than 30 percent. (Ranges from 5-15 points depending on amount of contribution)</a:t>
            </a:r>
          </a:p>
        </p:txBody>
      </p:sp>
    </p:spTree>
    <p:extLst>
      <p:ext uri="{BB962C8B-B14F-4D97-AF65-F5344CB8AC3E}">
        <p14:creationId xmlns:p14="http://schemas.microsoft.com/office/powerpoint/2010/main" val="3063837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5143-0D3B-7C14-E4FA-75460216ABAA}"/>
              </a:ext>
            </a:extLst>
          </p:cNvPr>
          <p:cNvSpPr>
            <a:spLocks noGrp="1"/>
          </p:cNvSpPr>
          <p:nvPr>
            <p:ph type="title"/>
          </p:nvPr>
        </p:nvSpPr>
        <p:spPr/>
        <p:txBody>
          <a:bodyPr/>
          <a:lstStyle/>
          <a:p>
            <a:r>
              <a:rPr lang="en-US" dirty="0"/>
              <a:t>PROGRAMMATIC REVIEW - PRIORITY</a:t>
            </a:r>
          </a:p>
        </p:txBody>
      </p:sp>
      <p:sp>
        <p:nvSpPr>
          <p:cNvPr id="3" name="Slide Number Placeholder 2">
            <a:extLst>
              <a:ext uri="{FF2B5EF4-FFF2-40B4-BE49-F238E27FC236}">
                <a16:creationId xmlns:a16="http://schemas.microsoft.com/office/drawing/2014/main" id="{F4154B5E-E16C-584A-EB41-F75BDC7E2646}"/>
              </a:ext>
            </a:extLst>
          </p:cNvPr>
          <p:cNvSpPr>
            <a:spLocks noGrp="1"/>
          </p:cNvSpPr>
          <p:nvPr>
            <p:ph type="sldNum" sz="quarter" idx="11"/>
          </p:nvPr>
        </p:nvSpPr>
        <p:spPr/>
        <p:txBody>
          <a:bodyPr/>
          <a:lstStyle/>
          <a:p>
            <a:fld id="{525545D6-A97B-4849-A90D-AA9496D82213}" type="slidenum">
              <a:rPr lang="en-US" smtClean="0"/>
              <a:pPr/>
              <a:t>38</a:t>
            </a:fld>
            <a:endParaRPr lang="en-US"/>
          </a:p>
        </p:txBody>
      </p:sp>
      <p:sp>
        <p:nvSpPr>
          <p:cNvPr id="4" name="Content Placeholder 3">
            <a:extLst>
              <a:ext uri="{FF2B5EF4-FFF2-40B4-BE49-F238E27FC236}">
                <a16:creationId xmlns:a16="http://schemas.microsoft.com/office/drawing/2014/main" id="{3934139D-CD1B-8BCA-694D-EAE005A207E0}"/>
              </a:ext>
            </a:extLst>
          </p:cNvPr>
          <p:cNvSpPr>
            <a:spLocks noGrp="1"/>
          </p:cNvSpPr>
          <p:nvPr>
            <p:ph idx="1"/>
          </p:nvPr>
        </p:nvSpPr>
        <p:spPr>
          <a:xfrm>
            <a:off x="814387" y="2666788"/>
            <a:ext cx="23375649" cy="9345103"/>
          </a:xfrm>
        </p:spPr>
        <p:txBody>
          <a:bodyPr>
            <a:normAutofit fontScale="55000" lnSpcReduction="20000"/>
          </a:bodyPr>
          <a:lstStyle/>
          <a:p>
            <a:pPr marL="0" indent="0">
              <a:buNone/>
            </a:pPr>
            <a:r>
              <a:rPr lang="en-US" sz="6300" dirty="0"/>
              <a:t>NTIA will first review any application that received a mean score of 80 or higher during the Merit Review </a:t>
            </a:r>
            <a:r>
              <a:rPr lang="en-US" sz="6300" b="1" dirty="0"/>
              <a:t>and </a:t>
            </a:r>
            <a:r>
              <a:rPr lang="en-US" sz="6300" dirty="0"/>
              <a:t>for which the applicant demonstrated it will meet at least </a:t>
            </a:r>
            <a:r>
              <a:rPr lang="en-US" sz="6300" b="1" dirty="0"/>
              <a:t>two of the five </a:t>
            </a:r>
            <a:r>
              <a:rPr lang="en-US" sz="6300" dirty="0"/>
              <a:t>elements below:</a:t>
            </a:r>
          </a:p>
          <a:p>
            <a:pPr marL="0" indent="0">
              <a:buNone/>
            </a:pPr>
            <a:endParaRPr lang="en-US" sz="6300" dirty="0">
              <a:solidFill>
                <a:srgbClr val="000000"/>
              </a:solidFill>
            </a:endParaRPr>
          </a:p>
          <a:p>
            <a:pPr marL="0" indent="0">
              <a:buNone/>
            </a:pPr>
            <a:r>
              <a:rPr lang="en-US" sz="6300" b="0" i="0" u="none" strike="noStrike" baseline="0" dirty="0">
                <a:solidFill>
                  <a:srgbClr val="000000"/>
                </a:solidFill>
              </a:rPr>
              <a:t>	(</a:t>
            </a:r>
            <a:r>
              <a:rPr lang="en-US" sz="6300" b="0" i="0" u="none" strike="noStrike" baseline="0" dirty="0" err="1">
                <a:solidFill>
                  <a:srgbClr val="000000"/>
                </a:solidFill>
              </a:rPr>
              <a:t>i</a:t>
            </a:r>
            <a:r>
              <a:rPr lang="en-US" sz="6300" b="0" i="0" u="none" strike="noStrike" baseline="0" dirty="0">
                <a:solidFill>
                  <a:srgbClr val="000000"/>
                </a:solidFill>
              </a:rPr>
              <a:t>)  Adoption of fiscally sustainable middle mile strategies, shown via financial studies, analyses, or </a:t>
            </a:r>
            <a:r>
              <a:rPr lang="en-US" sz="6300" dirty="0">
                <a:solidFill>
                  <a:srgbClr val="000000"/>
                </a:solidFill>
              </a:rPr>
              <a:t>other </a:t>
            </a:r>
            <a:r>
              <a:rPr lang="en-US" sz="6300" b="0" i="0" u="none" strike="noStrike" baseline="0" dirty="0">
                <a:solidFill>
                  <a:srgbClr val="000000"/>
                </a:solidFill>
              </a:rPr>
              <a:t>materials;</a:t>
            </a:r>
          </a:p>
          <a:p>
            <a:pPr marL="0" indent="0">
              <a:buNone/>
            </a:pPr>
            <a:endParaRPr lang="en-US" sz="6300" dirty="0">
              <a:solidFill>
                <a:srgbClr val="000000"/>
              </a:solidFill>
            </a:endParaRPr>
          </a:p>
          <a:p>
            <a:pPr marL="0" indent="0">
              <a:buNone/>
            </a:pPr>
            <a:r>
              <a:rPr lang="en-US" sz="6300" b="0" i="0" u="none" strike="noStrike" baseline="0" dirty="0">
                <a:solidFill>
                  <a:srgbClr val="000000"/>
                </a:solidFill>
              </a:rPr>
              <a:t>	(ii) Commitment to offer non-discriminatory interconnection to any other party making a bona fide request;</a:t>
            </a:r>
          </a:p>
          <a:p>
            <a:pPr marL="0" indent="0">
              <a:buNone/>
            </a:pPr>
            <a:endParaRPr lang="en-US" sz="6300" b="0" i="0" u="none" strike="noStrike" baseline="0" dirty="0">
              <a:solidFill>
                <a:srgbClr val="000000"/>
              </a:solidFill>
            </a:endParaRPr>
          </a:p>
          <a:p>
            <a:pPr marL="0" indent="0">
              <a:buNone/>
            </a:pPr>
            <a:r>
              <a:rPr lang="en-US" sz="6300" b="0" i="0" u="none" strike="noStrike" baseline="0" dirty="0">
                <a:solidFill>
                  <a:srgbClr val="000000"/>
                </a:solidFill>
              </a:rPr>
              <a:t>	(iii) Identification of specific last mile broadband providers that have: </a:t>
            </a:r>
          </a:p>
          <a:p>
            <a:pPr marL="0" indent="0">
              <a:buNone/>
            </a:pPr>
            <a:r>
              <a:rPr lang="en-US" sz="6300" b="0" i="0" u="none" strike="noStrike" baseline="0" dirty="0">
                <a:solidFill>
                  <a:srgbClr val="000000"/>
                </a:solidFill>
              </a:rPr>
              <a:t>		(a) Expressed written interest in interconnecting; and  	</a:t>
            </a:r>
          </a:p>
          <a:p>
            <a:pPr marL="0" indent="0">
              <a:buNone/>
            </a:pPr>
            <a:r>
              <a:rPr lang="en-US" sz="6300" b="0" i="0" u="none" strike="noStrike" baseline="0" dirty="0">
                <a:solidFill>
                  <a:srgbClr val="000000"/>
                </a:solidFill>
              </a:rPr>
              <a:t>		(b) Demonstrated sustainable business plans or adequate funding sources with respect to such interconnection;</a:t>
            </a:r>
          </a:p>
          <a:p>
            <a:pPr marL="0" indent="0">
              <a:buNone/>
            </a:pPr>
            <a:endParaRPr lang="en-US" sz="6300" dirty="0">
              <a:solidFill>
                <a:srgbClr val="000000"/>
              </a:solidFill>
            </a:endParaRPr>
          </a:p>
          <a:p>
            <a:pPr marL="0" indent="0">
              <a:buNone/>
            </a:pPr>
            <a:r>
              <a:rPr lang="en-US" sz="6300" b="0" i="0" u="none" strike="noStrike" baseline="0" dirty="0">
                <a:solidFill>
                  <a:srgbClr val="000000"/>
                </a:solidFill>
              </a:rPr>
              <a:t>	(iv) Identification of supplemental investments or in-kind support that will accelerate project; and</a:t>
            </a:r>
          </a:p>
          <a:p>
            <a:pPr marL="0" indent="0">
              <a:buNone/>
            </a:pPr>
            <a:endParaRPr lang="en-US" sz="6300" dirty="0">
              <a:solidFill>
                <a:srgbClr val="000000"/>
              </a:solidFill>
            </a:endParaRPr>
          </a:p>
          <a:p>
            <a:pPr marL="0" indent="0">
              <a:buNone/>
            </a:pPr>
            <a:r>
              <a:rPr lang="en-US" sz="6300" b="0" i="0" u="none" strike="noStrike" baseline="0" dirty="0">
                <a:solidFill>
                  <a:srgbClr val="000000"/>
                </a:solidFill>
              </a:rPr>
              <a:t>	(v) Demonstration that that the middle mile infrastructure will benefit national security interests of the US.</a:t>
            </a:r>
          </a:p>
          <a:p>
            <a:pPr marL="0" indent="0">
              <a:buNone/>
            </a:pPr>
            <a:endParaRPr lang="en-US" sz="6300" dirty="0">
              <a:solidFill>
                <a:srgbClr val="000000"/>
              </a:solidFill>
            </a:endParaRPr>
          </a:p>
          <a:p>
            <a:pPr algn="l"/>
            <a:endParaRPr lang="en-US" sz="5800" b="0" i="0" u="none" strike="noStrike" baseline="0" dirty="0">
              <a:solidFill>
                <a:srgbClr val="000000"/>
              </a:solidFill>
              <a:latin typeface="Cailbri"/>
            </a:endParaRPr>
          </a:p>
          <a:p>
            <a:r>
              <a:rPr lang="en-US" sz="5800" dirty="0">
                <a:solidFill>
                  <a:srgbClr val="000000"/>
                </a:solidFill>
                <a:latin typeface="Cailbri"/>
              </a:rPr>
              <a:t>A</a:t>
            </a:r>
            <a:r>
              <a:rPr lang="en-US" sz="5800" b="0" i="0" u="none" strike="noStrike" baseline="0" dirty="0">
                <a:solidFill>
                  <a:srgbClr val="000000"/>
                </a:solidFill>
                <a:latin typeface="Cailbri"/>
              </a:rPr>
              <a:t>ll other applications with 80 or higher will be considered second;</a:t>
            </a:r>
          </a:p>
          <a:p>
            <a:r>
              <a:rPr lang="en-US" sz="5800" dirty="0">
                <a:solidFill>
                  <a:srgbClr val="000000"/>
                </a:solidFill>
                <a:latin typeface="Cailbri"/>
              </a:rPr>
              <a:t>A</a:t>
            </a:r>
            <a:r>
              <a:rPr lang="en-US" sz="5800" b="0" i="0" u="none" strike="noStrike" baseline="0" dirty="0">
                <a:solidFill>
                  <a:srgbClr val="000000"/>
                </a:solidFill>
                <a:latin typeface="Cailbri"/>
              </a:rPr>
              <a:t>pplications with less than 80 but will meet 2 of 5 elements above will be considered third; and</a:t>
            </a:r>
          </a:p>
          <a:p>
            <a:r>
              <a:rPr lang="en-US" sz="5800" dirty="0">
                <a:solidFill>
                  <a:srgbClr val="000000"/>
                </a:solidFill>
                <a:latin typeface="Cailbri"/>
              </a:rPr>
              <a:t>A</a:t>
            </a:r>
            <a:r>
              <a:rPr lang="en-US" sz="5800" b="0" i="0" u="none" strike="noStrike" baseline="0" dirty="0">
                <a:solidFill>
                  <a:srgbClr val="000000"/>
                </a:solidFill>
                <a:latin typeface="Cailbri"/>
              </a:rPr>
              <a:t>ll other applications with a score of less than 80 will be considered last</a:t>
            </a:r>
          </a:p>
          <a:p>
            <a:pPr marL="0" indent="0">
              <a:buNone/>
            </a:pPr>
            <a:endParaRPr lang="en-US" sz="6300" b="0" i="0" u="none" strike="noStrike" baseline="0" dirty="0">
              <a:solidFill>
                <a:srgbClr val="000000"/>
              </a:solidFill>
            </a:endParaRPr>
          </a:p>
        </p:txBody>
      </p:sp>
    </p:spTree>
    <p:extLst>
      <p:ext uri="{BB962C8B-B14F-4D97-AF65-F5344CB8AC3E}">
        <p14:creationId xmlns:p14="http://schemas.microsoft.com/office/powerpoint/2010/main" val="2724927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F41A9-062B-E04C-768E-AC5114BF3254}"/>
              </a:ext>
            </a:extLst>
          </p:cNvPr>
          <p:cNvSpPr>
            <a:spLocks noGrp="1"/>
          </p:cNvSpPr>
          <p:nvPr>
            <p:ph type="title"/>
          </p:nvPr>
        </p:nvSpPr>
        <p:spPr/>
        <p:txBody>
          <a:bodyPr/>
          <a:lstStyle/>
          <a:p>
            <a:r>
              <a:rPr lang="en-US" dirty="0"/>
              <a:t>PROGRAMMATIC REVIEW - ASSESSMENT</a:t>
            </a:r>
          </a:p>
        </p:txBody>
      </p:sp>
      <p:sp>
        <p:nvSpPr>
          <p:cNvPr id="3" name="Slide Number Placeholder 2">
            <a:extLst>
              <a:ext uri="{FF2B5EF4-FFF2-40B4-BE49-F238E27FC236}">
                <a16:creationId xmlns:a16="http://schemas.microsoft.com/office/drawing/2014/main" id="{DDA4FDE4-41BB-B61C-9CEF-BCBACD71E50B}"/>
              </a:ext>
            </a:extLst>
          </p:cNvPr>
          <p:cNvSpPr>
            <a:spLocks noGrp="1"/>
          </p:cNvSpPr>
          <p:nvPr>
            <p:ph type="sldNum" sz="quarter" idx="11"/>
          </p:nvPr>
        </p:nvSpPr>
        <p:spPr/>
        <p:txBody>
          <a:bodyPr/>
          <a:lstStyle/>
          <a:p>
            <a:fld id="{525545D6-A97B-4849-A90D-AA9496D82213}" type="slidenum">
              <a:rPr lang="en-US" smtClean="0"/>
              <a:pPr/>
              <a:t>39</a:t>
            </a:fld>
            <a:endParaRPr lang="en-US"/>
          </a:p>
        </p:txBody>
      </p:sp>
      <p:sp>
        <p:nvSpPr>
          <p:cNvPr id="4" name="Content Placeholder 3">
            <a:extLst>
              <a:ext uri="{FF2B5EF4-FFF2-40B4-BE49-F238E27FC236}">
                <a16:creationId xmlns:a16="http://schemas.microsoft.com/office/drawing/2014/main" id="{3B447BF3-406A-2955-76A8-58C8C8EB4D93}"/>
              </a:ext>
            </a:extLst>
          </p:cNvPr>
          <p:cNvSpPr>
            <a:spLocks noGrp="1"/>
          </p:cNvSpPr>
          <p:nvPr>
            <p:ph idx="1"/>
          </p:nvPr>
        </p:nvSpPr>
        <p:spPr>
          <a:xfrm>
            <a:off x="914400" y="2286000"/>
            <a:ext cx="22682200" cy="9144000"/>
          </a:xfrm>
        </p:spPr>
        <p:txBody>
          <a:bodyPr>
            <a:normAutofit fontScale="92500" lnSpcReduction="20000"/>
          </a:bodyPr>
          <a:lstStyle/>
          <a:p>
            <a:pPr marL="0" indent="0">
              <a:buNone/>
            </a:pPr>
            <a:r>
              <a:rPr lang="en-US" dirty="0"/>
              <a:t>Merit review score will be weighted based on how many of the following criteria—Applicant’s ability to demonstrate a:</a:t>
            </a:r>
          </a:p>
          <a:p>
            <a:pPr marL="0" indent="0">
              <a:buNone/>
            </a:pPr>
            <a:endParaRPr lang="en-US" dirty="0"/>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Likelihood of material reduction in end-user broadband prices resulting from funded middle mile infrastructure</a:t>
            </a:r>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Likelihood of material reduction in latency experienced by end users in remote or insular areas</a:t>
            </a:r>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Substantial benefits from funded middle mile infrastructure will accrue to high-poverty counties</a:t>
            </a:r>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Substantial benefits from funded middle mile infrastructure will accrue to previously unserved locations and/or Tribal Lands</a:t>
            </a:r>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Route of the proposed middle mile infrastructure is designed to enable connection of unserved anchor institutions, including  Tribal anchor institutions. </a:t>
            </a:r>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Applicant’s ability to demonstrate compliance with requirements set forth in Sections related to Fair Labor Practices, Highly  Skilled Workforce, Advancing Equitable Workforce Development and Job Quality Objectives, and Civil Rights and Non-Discrimination Law Compliance.</a:t>
            </a:r>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Applicant’s ability to demonstrate the climate resilience of the project in accordance with Section III.K. of the NOFO</a:t>
            </a:r>
          </a:p>
          <a:p>
            <a:pPr marL="342900" marR="0" lvl="0" indent="-342900">
              <a:lnSpc>
                <a:spcPct val="107000"/>
              </a:lnSpc>
              <a:spcBef>
                <a:spcPts val="0"/>
              </a:spcBef>
              <a:spcAft>
                <a:spcPts val="0"/>
              </a:spcAft>
              <a:buFont typeface="+mj-lt"/>
              <a:buAutoNum type="arabicPeriod"/>
            </a:pPr>
            <a:r>
              <a:rPr lang="en-US" sz="4000" dirty="0">
                <a:effectLst/>
                <a:ea typeface="Calibri" panose="020F0502020204030204" pitchFamily="34" charset="0"/>
              </a:rPr>
              <a:t> Applicant’s proposed use of community benefit agreements</a:t>
            </a:r>
          </a:p>
          <a:p>
            <a:pPr marL="0" marR="0" lvl="0" indent="0">
              <a:lnSpc>
                <a:spcPct val="107000"/>
              </a:lnSpc>
              <a:spcBef>
                <a:spcPts val="0"/>
              </a:spcBef>
              <a:spcAft>
                <a:spcPts val="0"/>
              </a:spcAft>
              <a:buNone/>
            </a:pPr>
            <a:endParaRPr lang="en-US" sz="4000" dirty="0">
              <a:ea typeface="Calibri" panose="020F0502020204030204" pitchFamily="34" charset="0"/>
            </a:endParaRPr>
          </a:p>
          <a:p>
            <a:pPr marL="0" marR="0" lvl="0" indent="0">
              <a:lnSpc>
                <a:spcPct val="107000"/>
              </a:lnSpc>
              <a:spcBef>
                <a:spcPts val="0"/>
              </a:spcBef>
              <a:spcAft>
                <a:spcPts val="0"/>
              </a:spcAft>
              <a:buNone/>
            </a:pPr>
            <a:r>
              <a:rPr lang="en-US" sz="4000" dirty="0">
                <a:effectLst/>
                <a:ea typeface="Calibri" panose="020F0502020204030204" pitchFamily="34" charset="0"/>
              </a:rPr>
              <a:t>Each Project’s mean Merit Review score will be multiplied by 1.0 for projects meeting none of the above, and 1.8 if meeting all of the criteria.</a:t>
            </a:r>
          </a:p>
          <a:p>
            <a:endParaRPr lang="en-US" dirty="0"/>
          </a:p>
        </p:txBody>
      </p:sp>
    </p:spTree>
    <p:extLst>
      <p:ext uri="{BB962C8B-B14F-4D97-AF65-F5344CB8AC3E}">
        <p14:creationId xmlns:p14="http://schemas.microsoft.com/office/powerpoint/2010/main" val="393528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BB73BF-49C1-49CB-A351-D389241EAB86}"/>
              </a:ext>
            </a:extLst>
          </p:cNvPr>
          <p:cNvSpPr>
            <a:spLocks noGrp="1"/>
          </p:cNvSpPr>
          <p:nvPr>
            <p:ph type="title"/>
          </p:nvPr>
        </p:nvSpPr>
        <p:spPr>
          <a:xfrm>
            <a:off x="914400" y="914400"/>
            <a:ext cx="22682200" cy="1371600"/>
          </a:xfrm>
        </p:spPr>
        <p:txBody>
          <a:bodyPr anchor="t">
            <a:normAutofit/>
          </a:bodyPr>
          <a:lstStyle/>
          <a:p>
            <a:r>
              <a:rPr lang="en-US" dirty="0"/>
              <a:t>MIDDLE MILE PROGRAM</a:t>
            </a:r>
          </a:p>
        </p:txBody>
      </p:sp>
      <p:sp>
        <p:nvSpPr>
          <p:cNvPr id="2" name="Slide Number Placeholder 1">
            <a:extLst>
              <a:ext uri="{FF2B5EF4-FFF2-40B4-BE49-F238E27FC236}">
                <a16:creationId xmlns:a16="http://schemas.microsoft.com/office/drawing/2014/main" id="{F76026AD-8838-40CF-8B69-34D4B8789095}"/>
              </a:ext>
            </a:extLst>
          </p:cNvPr>
          <p:cNvSpPr>
            <a:spLocks noGrp="1"/>
          </p:cNvSpPr>
          <p:nvPr>
            <p:ph type="sldNum" sz="quarter" idx="11"/>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4</a:t>
            </a:fld>
            <a:endParaRPr lang="en-US" dirty="0"/>
          </a:p>
        </p:txBody>
      </p:sp>
      <p:sp>
        <p:nvSpPr>
          <p:cNvPr id="5" name="Text Placeholder 4">
            <a:extLst>
              <a:ext uri="{FF2B5EF4-FFF2-40B4-BE49-F238E27FC236}">
                <a16:creationId xmlns:a16="http://schemas.microsoft.com/office/drawing/2014/main" id="{6F29C66F-2C1B-4535-9AC5-1277B0F56C33}"/>
              </a:ext>
            </a:extLst>
          </p:cNvPr>
          <p:cNvSpPr>
            <a:spLocks noGrp="1"/>
          </p:cNvSpPr>
          <p:nvPr>
            <p:ph type="body" idx="12"/>
          </p:nvPr>
        </p:nvSpPr>
        <p:spPr>
          <a:xfrm>
            <a:off x="914400" y="2381039"/>
            <a:ext cx="11077575" cy="939799"/>
          </a:xfrm>
        </p:spPr>
        <p:txBody>
          <a:bodyPr anchor="t">
            <a:normAutofit/>
          </a:bodyPr>
          <a:lstStyle/>
          <a:p>
            <a:r>
              <a:rPr lang="en-US" dirty="0"/>
              <a:t>OVERVIEW</a:t>
            </a:r>
          </a:p>
        </p:txBody>
      </p:sp>
      <p:graphicFrame>
        <p:nvGraphicFramePr>
          <p:cNvPr id="13" name="Content Placeholder 10">
            <a:extLst>
              <a:ext uri="{FF2B5EF4-FFF2-40B4-BE49-F238E27FC236}">
                <a16:creationId xmlns:a16="http://schemas.microsoft.com/office/drawing/2014/main" id="{4521A4FF-86B5-0C07-30D2-A8ADC45C4982}"/>
              </a:ext>
            </a:extLst>
          </p:cNvPr>
          <p:cNvGraphicFramePr>
            <a:graphicFrameLocks noGrp="1"/>
          </p:cNvGraphicFramePr>
          <p:nvPr>
            <p:ph idx="1"/>
            <p:extLst>
              <p:ext uri="{D42A27DB-BD31-4B8C-83A1-F6EECF244321}">
                <p14:modId xmlns:p14="http://schemas.microsoft.com/office/powerpoint/2010/main" val="3622832128"/>
              </p:ext>
            </p:extLst>
          </p:nvPr>
        </p:nvGraphicFramePr>
        <p:xfrm>
          <a:off x="914400" y="3415877"/>
          <a:ext cx="22682200" cy="7468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0639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3EB6-2F1F-BCCC-427F-BDA47D727263}"/>
              </a:ext>
            </a:extLst>
          </p:cNvPr>
          <p:cNvSpPr>
            <a:spLocks noGrp="1"/>
          </p:cNvSpPr>
          <p:nvPr>
            <p:ph type="title"/>
          </p:nvPr>
        </p:nvSpPr>
        <p:spPr/>
        <p:txBody>
          <a:bodyPr/>
          <a:lstStyle/>
          <a:p>
            <a:r>
              <a:rPr lang="en-US" dirty="0"/>
              <a:t>ASSOCIATE ADMIN./FINAL REVIEW</a:t>
            </a:r>
          </a:p>
        </p:txBody>
      </p:sp>
      <p:sp>
        <p:nvSpPr>
          <p:cNvPr id="3" name="Slide Number Placeholder 2">
            <a:extLst>
              <a:ext uri="{FF2B5EF4-FFF2-40B4-BE49-F238E27FC236}">
                <a16:creationId xmlns:a16="http://schemas.microsoft.com/office/drawing/2014/main" id="{4ED0A60B-9A4F-7F0F-6874-B22C8FE62635}"/>
              </a:ext>
            </a:extLst>
          </p:cNvPr>
          <p:cNvSpPr>
            <a:spLocks noGrp="1"/>
          </p:cNvSpPr>
          <p:nvPr>
            <p:ph type="sldNum" sz="quarter" idx="11"/>
          </p:nvPr>
        </p:nvSpPr>
        <p:spPr/>
        <p:txBody>
          <a:bodyPr/>
          <a:lstStyle/>
          <a:p>
            <a:fld id="{525545D6-A97B-4849-A90D-AA9496D82213}" type="slidenum">
              <a:rPr lang="en-US" smtClean="0"/>
              <a:pPr/>
              <a:t>40</a:t>
            </a:fld>
            <a:endParaRPr lang="en-US"/>
          </a:p>
        </p:txBody>
      </p:sp>
      <p:sp>
        <p:nvSpPr>
          <p:cNvPr id="4" name="Content Placeholder 3">
            <a:extLst>
              <a:ext uri="{FF2B5EF4-FFF2-40B4-BE49-F238E27FC236}">
                <a16:creationId xmlns:a16="http://schemas.microsoft.com/office/drawing/2014/main" id="{8EE90B21-5230-E815-1EED-B93FD7A898E6}"/>
              </a:ext>
            </a:extLst>
          </p:cNvPr>
          <p:cNvSpPr>
            <a:spLocks noGrp="1"/>
          </p:cNvSpPr>
          <p:nvPr>
            <p:ph idx="1"/>
          </p:nvPr>
        </p:nvSpPr>
        <p:spPr>
          <a:xfrm>
            <a:off x="914400" y="2514600"/>
            <a:ext cx="22682200" cy="7468023"/>
          </a:xfrm>
        </p:spPr>
        <p:txBody>
          <a:bodyPr>
            <a:normAutofit fontScale="85000" lnSpcReduction="20000"/>
          </a:bodyPr>
          <a:lstStyle/>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Following the conclusion of the Programmatic Review, the Office of Internet Connectivity and Growth (OICG) Associate Administrator will compose a list of the projects with the highest weighted scores and prepare a package of recommended awards to the Assistant Secretary for consideration, review, and approval. </a:t>
            </a:r>
          </a:p>
          <a:p>
            <a:pPr marL="0" marR="0" indent="0">
              <a:lnSpc>
                <a:spcPct val="107000"/>
              </a:lnSpc>
              <a:spcBef>
                <a:spcPts val="0"/>
              </a:spcBef>
              <a:spcAft>
                <a:spcPts val="0"/>
              </a:spcAft>
              <a:buNone/>
            </a:pPr>
            <a:endParaRPr lang="en-US" dirty="0">
              <a:ea typeface="Calibri" panose="020F0502020204030204" pitchFamily="34" charset="0"/>
            </a:endParaRPr>
          </a:p>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After applications are proposed for funding by the Selecting Official, the NIST Grants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Management Division (GMD) will perform pre-award risk assessments in accordance with 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C.F.R. § 200.206, which may include a review of the financial stability of an applicant, the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quality of the applicant’s management systems, the history of performance, reports and findings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Calibri" panose="020F0502020204030204" pitchFamily="34" charset="0"/>
              </a:rPr>
              <a:t>from audits, and/or the applicant’s ability to effectively implement statutory, regulatory, or other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dirty="0">
                <a:effectLst/>
                <a:latin typeface="Calibri" panose="020F0502020204030204" pitchFamily="34" charset="0"/>
                <a:ea typeface="Calibri" panose="020F0502020204030204" pitchFamily="34" charset="0"/>
                <a:cs typeface="Calibri" panose="020F0502020204030204" pitchFamily="34" charset="0"/>
              </a:rPr>
              <a:t>requirements imposed on non-federal entities.</a:t>
            </a:r>
          </a:p>
          <a:p>
            <a:pPr marL="0" marR="0" indent="0">
              <a:lnSpc>
                <a:spcPct val="107000"/>
              </a:lnSpc>
              <a:spcBef>
                <a:spcPts val="0"/>
              </a:spcBef>
              <a:spcAft>
                <a:spcPts val="800"/>
              </a:spcAft>
              <a:buNone/>
            </a:pPr>
            <a:endParaRPr lang="en-US" dirty="0">
              <a:ea typeface="Calibri" panose="020F0502020204030204" pitchFamily="34" charset="0"/>
            </a:endParaRPr>
          </a:p>
          <a:p>
            <a:pPr marL="0" marR="0" indent="0">
              <a:lnSpc>
                <a:spcPct val="107000"/>
              </a:lnSpc>
              <a:spcBef>
                <a:spcPts val="0"/>
              </a:spcBef>
              <a:spcAft>
                <a:spcPts val="80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NIST Grants officer then issues the grant award (Form CD-450)</a:t>
            </a:r>
          </a:p>
          <a:p>
            <a:pPr marL="0" marR="0" indent="0">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18841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903A4-BFEF-4846-BF2C-30A8D2389495}"/>
              </a:ext>
            </a:extLst>
          </p:cNvPr>
          <p:cNvSpPr>
            <a:spLocks noGrp="1"/>
          </p:cNvSpPr>
          <p:nvPr>
            <p:ph type="body" sz="quarter" idx="11"/>
          </p:nvPr>
        </p:nvSpPr>
        <p:spPr/>
        <p:txBody>
          <a:bodyPr/>
          <a:lstStyle/>
          <a:p>
            <a:endParaRPr lang="en-US"/>
          </a:p>
          <a:p>
            <a:endParaRPr lang="en-US"/>
          </a:p>
        </p:txBody>
      </p:sp>
      <p:sp>
        <p:nvSpPr>
          <p:cNvPr id="3" name="Text Placeholder 2">
            <a:extLst>
              <a:ext uri="{FF2B5EF4-FFF2-40B4-BE49-F238E27FC236}">
                <a16:creationId xmlns:a16="http://schemas.microsoft.com/office/drawing/2014/main" id="{69C9B365-D9C7-4678-8CE4-42DD6E2E6630}"/>
              </a:ext>
            </a:extLst>
          </p:cNvPr>
          <p:cNvSpPr>
            <a:spLocks noGrp="1"/>
          </p:cNvSpPr>
          <p:nvPr>
            <p:ph type="body" sz="quarter" idx="12"/>
          </p:nvPr>
        </p:nvSpPr>
        <p:spPr>
          <a:xfrm>
            <a:off x="2327924" y="5289203"/>
            <a:ext cx="20137438" cy="955041"/>
          </a:xfrm>
        </p:spPr>
        <p:txBody>
          <a:bodyPr>
            <a:noAutofit/>
          </a:bodyPr>
          <a:lstStyle/>
          <a:p>
            <a:r>
              <a:rPr lang="en-US" sz="8800" dirty="0"/>
              <a:t>ADDITIONAL COMPLIANCE Requirements</a:t>
            </a:r>
          </a:p>
        </p:txBody>
      </p:sp>
    </p:spTree>
    <p:extLst>
      <p:ext uri="{BB962C8B-B14F-4D97-AF65-F5344CB8AC3E}">
        <p14:creationId xmlns:p14="http://schemas.microsoft.com/office/powerpoint/2010/main" val="1353725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34AB-D971-62C6-FBD9-06FFD02E5C6F}"/>
              </a:ext>
            </a:extLst>
          </p:cNvPr>
          <p:cNvSpPr>
            <a:spLocks noGrp="1"/>
          </p:cNvSpPr>
          <p:nvPr>
            <p:ph type="title"/>
          </p:nvPr>
        </p:nvSpPr>
        <p:spPr/>
        <p:txBody>
          <a:bodyPr/>
          <a:lstStyle/>
          <a:p>
            <a:r>
              <a:rPr lang="en-US" dirty="0"/>
              <a:t>COMPLIANCE REQUIREMENTS </a:t>
            </a:r>
          </a:p>
        </p:txBody>
      </p:sp>
      <p:sp>
        <p:nvSpPr>
          <p:cNvPr id="3" name="Slide Number Placeholder 2">
            <a:extLst>
              <a:ext uri="{FF2B5EF4-FFF2-40B4-BE49-F238E27FC236}">
                <a16:creationId xmlns:a16="http://schemas.microsoft.com/office/drawing/2014/main" id="{E55FE5C9-CBB5-0184-CD58-C0E9426A53A8}"/>
              </a:ext>
            </a:extLst>
          </p:cNvPr>
          <p:cNvSpPr>
            <a:spLocks noGrp="1"/>
          </p:cNvSpPr>
          <p:nvPr>
            <p:ph type="sldNum" sz="quarter" idx="11"/>
          </p:nvPr>
        </p:nvSpPr>
        <p:spPr/>
        <p:txBody>
          <a:bodyPr/>
          <a:lstStyle/>
          <a:p>
            <a:fld id="{525545D6-A97B-4849-A90D-AA9496D82213}" type="slidenum">
              <a:rPr lang="en-US" smtClean="0"/>
              <a:pPr/>
              <a:t>42</a:t>
            </a:fld>
            <a:endParaRPr lang="en-US" dirty="0"/>
          </a:p>
        </p:txBody>
      </p:sp>
      <p:sp>
        <p:nvSpPr>
          <p:cNvPr id="4" name="Content Placeholder 3">
            <a:extLst>
              <a:ext uri="{FF2B5EF4-FFF2-40B4-BE49-F238E27FC236}">
                <a16:creationId xmlns:a16="http://schemas.microsoft.com/office/drawing/2014/main" id="{267C7695-4ACA-C05A-86FC-14467D8AC740}"/>
              </a:ext>
            </a:extLst>
          </p:cNvPr>
          <p:cNvSpPr>
            <a:spLocks noGrp="1"/>
          </p:cNvSpPr>
          <p:nvPr>
            <p:ph idx="1"/>
          </p:nvPr>
        </p:nvSpPr>
        <p:spPr>
          <a:xfrm>
            <a:off x="914400" y="3320838"/>
            <a:ext cx="22682200" cy="7468023"/>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4400" dirty="0">
                <a:effectLst/>
                <a:latin typeface="Calibri" panose="020F0502020204030204" pitchFamily="34" charset="0"/>
                <a:ea typeface="Calibri" panose="020F0502020204030204" pitchFamily="34" charset="0"/>
                <a:cs typeface="Times New Roman" panose="02020603050405020304" pitchFamily="18" charset="0"/>
              </a:rPr>
              <a:t>Uniform Admin. Requirements, Cost Principles, and Audit Requirements (2 CFR Part 200)</a:t>
            </a:r>
          </a:p>
          <a:p>
            <a:pPr marL="342900" marR="0" lvl="0" indent="-342900">
              <a:lnSpc>
                <a:spcPct val="107000"/>
              </a:lnSpc>
              <a:spcBef>
                <a:spcPts val="0"/>
              </a:spcBef>
              <a:spcAft>
                <a:spcPts val="0"/>
              </a:spcAft>
              <a:buFont typeface="Symbol" panose="05050102010706020507" pitchFamily="18" charset="2"/>
              <a:buChar char=""/>
            </a:pPr>
            <a:r>
              <a:rPr lang="en-US" sz="4400" dirty="0">
                <a:effectLst/>
                <a:latin typeface="Calibri" panose="020F0502020204030204" pitchFamily="34" charset="0"/>
                <a:ea typeface="Calibri" panose="020F0502020204030204" pitchFamily="34" charset="0"/>
                <a:cs typeface="Times New Roman" panose="02020603050405020304" pitchFamily="18" charset="0"/>
              </a:rPr>
              <a:t>Department of Commerce Financial Assistance Standard Terms and Conditions</a:t>
            </a:r>
          </a:p>
          <a:p>
            <a:pPr marL="342900" marR="0" lvl="0" indent="-342900">
              <a:lnSpc>
                <a:spcPct val="107000"/>
              </a:lnSpc>
              <a:spcBef>
                <a:spcPts val="0"/>
              </a:spcBef>
              <a:spcAft>
                <a:spcPts val="0"/>
              </a:spcAft>
              <a:buFont typeface="Symbol" panose="05050102010706020507" pitchFamily="18" charset="2"/>
              <a:buChar char=""/>
            </a:pPr>
            <a:r>
              <a:rPr lang="en-US" sz="4400" dirty="0">
                <a:effectLst/>
                <a:latin typeface="Calibri" panose="020F0502020204030204" pitchFamily="34" charset="0"/>
                <a:ea typeface="Calibri" panose="020F0502020204030204" pitchFamily="34" charset="0"/>
                <a:cs typeface="Times New Roman" panose="02020603050405020304" pitchFamily="18" charset="0"/>
              </a:rPr>
              <a:t>Environmental and National Historical Preservation Requirements </a:t>
            </a:r>
          </a:p>
          <a:p>
            <a:pPr marL="342900" marR="0" lvl="0" indent="-342900">
              <a:lnSpc>
                <a:spcPct val="107000"/>
              </a:lnSpc>
              <a:spcBef>
                <a:spcPts val="0"/>
              </a:spcBef>
              <a:spcAft>
                <a:spcPts val="0"/>
              </a:spcAft>
              <a:buFont typeface="Symbol" panose="05050102010706020507" pitchFamily="18" charset="2"/>
              <a:buChar char=""/>
            </a:pPr>
            <a:r>
              <a:rPr lang="en-US" sz="4400" dirty="0">
                <a:effectLst/>
                <a:latin typeface="Cailbri"/>
                <a:ea typeface="Calibri" panose="020F0502020204030204" pitchFamily="34" charset="0"/>
                <a:cs typeface="Times New Roman" panose="02020603050405020304" pitchFamily="18" charset="0"/>
              </a:rPr>
              <a:t>Property Trust Relationship and </a:t>
            </a:r>
            <a:r>
              <a:rPr lang="en-US" sz="4400" dirty="0">
                <a:effectLst/>
                <a:latin typeface="Calibri" panose="020F0502020204030204" pitchFamily="34" charset="0"/>
                <a:ea typeface="Calibri" panose="020F0502020204030204" pitchFamily="34" charset="0"/>
                <a:cs typeface="Times New Roman" panose="02020603050405020304" pitchFamily="18" charset="0"/>
              </a:rPr>
              <a:t>Public Notice Filings for Grant-Acquired Property (2 CFR § 200.316)</a:t>
            </a:r>
          </a:p>
          <a:p>
            <a:pPr marL="342900" marR="0" lvl="0" indent="-342900">
              <a:lnSpc>
                <a:spcPct val="107000"/>
              </a:lnSpc>
              <a:spcBef>
                <a:spcPts val="0"/>
              </a:spcBef>
              <a:spcAft>
                <a:spcPts val="0"/>
              </a:spcAft>
              <a:buFont typeface="Symbol" panose="05050102010706020507" pitchFamily="18" charset="2"/>
              <a:buChar char=""/>
            </a:pPr>
            <a:r>
              <a:rPr lang="en-US" sz="4400" dirty="0">
                <a:effectLst/>
                <a:latin typeface="Calibri" panose="020F0502020204030204" pitchFamily="34" charset="0"/>
                <a:ea typeface="Calibri" panose="020F0502020204030204" pitchFamily="34" charset="0"/>
                <a:cs typeface="Times New Roman" panose="02020603050405020304" pitchFamily="18" charset="0"/>
              </a:rPr>
              <a:t>Domestic Preferences for Procurements (Buy American)</a:t>
            </a:r>
          </a:p>
          <a:p>
            <a:pPr marL="342900" marR="0" lvl="0" indent="-342900">
              <a:lnSpc>
                <a:spcPct val="107000"/>
              </a:lnSpc>
              <a:spcBef>
                <a:spcPts val="0"/>
              </a:spcBef>
              <a:spcAft>
                <a:spcPts val="800"/>
              </a:spcAft>
              <a:buFont typeface="Symbol" panose="05050102010706020507" pitchFamily="18" charset="2"/>
              <a:buChar char=""/>
            </a:pPr>
            <a:r>
              <a:rPr lang="en-US" sz="4400" dirty="0">
                <a:effectLst/>
                <a:latin typeface="Calibri" panose="020F0502020204030204" pitchFamily="34" charset="0"/>
                <a:ea typeface="Calibri" panose="020F0502020204030204" pitchFamily="34" charset="0"/>
                <a:cs typeface="Times New Roman" panose="02020603050405020304" pitchFamily="18" charset="0"/>
              </a:rPr>
              <a:t>Contracting with Small and Minority Businesses, Women’s Business Enterprises, and Labor Surplus Area Firms</a:t>
            </a:r>
          </a:p>
          <a:p>
            <a:pPr marL="0" marR="0" indent="0">
              <a:spcBef>
                <a:spcPts val="0"/>
              </a:spcBef>
              <a:spcAft>
                <a:spcPts val="0"/>
              </a:spcAft>
              <a:buNone/>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C4103BEB-8C1D-E487-73EC-7DE678565BAA}"/>
              </a:ext>
            </a:extLst>
          </p:cNvPr>
          <p:cNvSpPr>
            <a:spLocks noGrp="1"/>
          </p:cNvSpPr>
          <p:nvPr>
            <p:ph type="body" idx="12"/>
          </p:nvPr>
        </p:nvSpPr>
        <p:spPr>
          <a:xfrm>
            <a:off x="914400" y="2381039"/>
            <a:ext cx="11077575" cy="939799"/>
          </a:xfrm>
        </p:spPr>
        <p:txBody>
          <a:bodyPr/>
          <a:lstStyle/>
          <a:p>
            <a:r>
              <a:rPr lang="en-US" dirty="0"/>
              <a:t>APPLICABLE REQUIREMENTS</a:t>
            </a:r>
          </a:p>
        </p:txBody>
      </p:sp>
    </p:spTree>
    <p:extLst>
      <p:ext uri="{BB962C8B-B14F-4D97-AF65-F5344CB8AC3E}">
        <p14:creationId xmlns:p14="http://schemas.microsoft.com/office/powerpoint/2010/main" val="3893953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EF01F-5DB5-F483-A690-3150DF0B5C44}"/>
              </a:ext>
            </a:extLst>
          </p:cNvPr>
          <p:cNvSpPr>
            <a:spLocks noGrp="1"/>
          </p:cNvSpPr>
          <p:nvPr>
            <p:ph type="title"/>
          </p:nvPr>
        </p:nvSpPr>
        <p:spPr/>
        <p:txBody>
          <a:bodyPr/>
          <a:lstStyle/>
          <a:p>
            <a:r>
              <a:rPr lang="en-US" dirty="0"/>
              <a:t>ENVIRONMENTAL COMPLIANCE – NEPA/NHPA</a:t>
            </a:r>
          </a:p>
        </p:txBody>
      </p:sp>
      <p:sp>
        <p:nvSpPr>
          <p:cNvPr id="3" name="Slide Number Placeholder 2">
            <a:extLst>
              <a:ext uri="{FF2B5EF4-FFF2-40B4-BE49-F238E27FC236}">
                <a16:creationId xmlns:a16="http://schemas.microsoft.com/office/drawing/2014/main" id="{DA8809EE-2895-44BC-DE0B-A138C09388B1}"/>
              </a:ext>
            </a:extLst>
          </p:cNvPr>
          <p:cNvSpPr>
            <a:spLocks noGrp="1"/>
          </p:cNvSpPr>
          <p:nvPr>
            <p:ph type="sldNum" sz="quarter" idx="11"/>
          </p:nvPr>
        </p:nvSpPr>
        <p:spPr/>
        <p:txBody>
          <a:bodyPr/>
          <a:lstStyle/>
          <a:p>
            <a:fld id="{525545D6-A97B-4849-A90D-AA9496D82213}" type="slidenum">
              <a:rPr lang="en-US" smtClean="0"/>
              <a:pPr/>
              <a:t>43</a:t>
            </a:fld>
            <a:endParaRPr lang="en-US"/>
          </a:p>
        </p:txBody>
      </p:sp>
      <p:sp>
        <p:nvSpPr>
          <p:cNvPr id="4" name="Content Placeholder 3">
            <a:extLst>
              <a:ext uri="{FF2B5EF4-FFF2-40B4-BE49-F238E27FC236}">
                <a16:creationId xmlns:a16="http://schemas.microsoft.com/office/drawing/2014/main" id="{265984D2-950B-E607-86E4-BEAFB683D5E8}"/>
              </a:ext>
            </a:extLst>
          </p:cNvPr>
          <p:cNvSpPr>
            <a:spLocks noGrp="1"/>
          </p:cNvSpPr>
          <p:nvPr>
            <p:ph idx="1"/>
          </p:nvPr>
        </p:nvSpPr>
        <p:spPr>
          <a:xfrm>
            <a:off x="914400" y="2867892"/>
            <a:ext cx="22682200" cy="8714932"/>
          </a:xfrm>
        </p:spPr>
        <p:txBody>
          <a:bodyPr>
            <a:normAutofit lnSpcReduction="10000"/>
          </a:bodyPr>
          <a:lstStyle/>
          <a:p>
            <a:pPr marL="0" indent="0" algn="l">
              <a:buNone/>
            </a:pPr>
            <a:r>
              <a:rPr lang="en-US" sz="4000" dirty="0"/>
              <a:t>NTIA is required to analyze p</a:t>
            </a:r>
            <a:r>
              <a:rPr lang="en-US" sz="4000" b="0" i="0" u="none" strike="noStrike" baseline="0" dirty="0"/>
              <a:t>otential environmental impacts, as required by the National Environmental Policy Act (NEPA) (42 U.S.C. § 4321 </a:t>
            </a:r>
            <a:r>
              <a:rPr lang="en-US" sz="4000" b="0" i="1" u="none" strike="noStrike" baseline="0" dirty="0"/>
              <a:t>et seq</a:t>
            </a:r>
            <a:r>
              <a:rPr lang="en-US" sz="4000" b="0" i="0" u="none" strike="noStrike" baseline="0" dirty="0"/>
              <a:t>.) and the National Historic Preservation Act (NHPA) (54 U.S.C. § 300101 </a:t>
            </a:r>
            <a:r>
              <a:rPr lang="en-US" sz="4000" b="0" i="1" u="none" strike="noStrike" baseline="0" dirty="0"/>
              <a:t>et seq</a:t>
            </a:r>
            <a:r>
              <a:rPr lang="en-US" sz="4000" b="0" i="0" u="none" strike="noStrike" baseline="0" dirty="0"/>
              <a:t>.) for applicant proposals and awardee projects seeking funding under the MMG Program. </a:t>
            </a:r>
          </a:p>
          <a:p>
            <a:pPr marL="0" indent="0" algn="l">
              <a:buNone/>
            </a:pPr>
            <a:endParaRPr lang="en-US" sz="4000" dirty="0"/>
          </a:p>
          <a:p>
            <a:pPr marL="0" indent="0" algn="l">
              <a:buNone/>
            </a:pPr>
            <a:r>
              <a:rPr lang="en-US" sz="4000" b="0" i="0" u="none" strike="noStrike" baseline="0" dirty="0"/>
              <a:t>As such, Applicants with projects containing construction and/or ground disturbing activities are required to:</a:t>
            </a:r>
          </a:p>
          <a:p>
            <a:pPr marL="0" indent="0" algn="l">
              <a:buNone/>
            </a:pPr>
            <a:r>
              <a:rPr lang="en-US" sz="4000" dirty="0"/>
              <a:t>	(1) S</a:t>
            </a:r>
            <a:r>
              <a:rPr lang="en-US" sz="4000" b="0" i="0" u="none" strike="noStrike" baseline="0" dirty="0"/>
              <a:t>ubmit all required environmental documentation in their application package; or</a:t>
            </a:r>
          </a:p>
          <a:p>
            <a:pPr marL="0" indent="0" algn="l">
              <a:buNone/>
            </a:pPr>
            <a:r>
              <a:rPr lang="en-US" sz="4000" dirty="0"/>
              <a:t>	(2)</a:t>
            </a:r>
            <a:r>
              <a:rPr lang="en-US" sz="4000" b="0" i="0" u="none" strike="noStrike" baseline="0" dirty="0"/>
              <a:t> </a:t>
            </a:r>
            <a:r>
              <a:rPr lang="en-US" sz="4000" dirty="0"/>
              <a:t>D</a:t>
            </a:r>
            <a:r>
              <a:rPr lang="en-US" sz="4000" b="0" i="0" u="none" strike="noStrike" baseline="0" dirty="0"/>
              <a:t>escribe in their project narrative the physical project location, photographs, and how they will 	  	      comply with applicable environmental and national historical preservation requirements. </a:t>
            </a:r>
          </a:p>
          <a:p>
            <a:pPr marL="0" indent="0" algn="l">
              <a:buNone/>
            </a:pPr>
            <a:endParaRPr lang="en-US" sz="4000" dirty="0"/>
          </a:p>
          <a:p>
            <a:pPr marL="0" indent="0" algn="l">
              <a:buNone/>
            </a:pPr>
            <a:r>
              <a:rPr lang="en-US" sz="4000" b="0" i="0" u="none" strike="noStrike" baseline="0" dirty="0"/>
              <a:t>Applicants are responsible for obtaining all necessary federal, State, and local governmental permits and approvals necessary for the proposed work to be conducted.</a:t>
            </a:r>
          </a:p>
          <a:p>
            <a:pPr marL="0" indent="0" algn="l">
              <a:buNone/>
            </a:pPr>
            <a:endParaRPr lang="en-US" sz="4000" dirty="0"/>
          </a:p>
          <a:p>
            <a:pPr marL="0" indent="0" algn="l">
              <a:buNone/>
            </a:pPr>
            <a:r>
              <a:rPr lang="en-US" sz="4000" b="0" i="0" u="none" strike="noStrike" baseline="0" dirty="0"/>
              <a:t>Applications will be reviewed to ensure that they contain sufficient information to allow agency staff to conduct a NEPA analysis</a:t>
            </a:r>
            <a:endParaRPr lang="en-US" sz="4000" b="1" dirty="0"/>
          </a:p>
        </p:txBody>
      </p:sp>
    </p:spTree>
    <p:extLst>
      <p:ext uri="{BB962C8B-B14F-4D97-AF65-F5344CB8AC3E}">
        <p14:creationId xmlns:p14="http://schemas.microsoft.com/office/powerpoint/2010/main" val="1848830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BCED-3B1C-CDBB-3046-5A67519815F1}"/>
              </a:ext>
            </a:extLst>
          </p:cNvPr>
          <p:cNvSpPr>
            <a:spLocks noGrp="1"/>
          </p:cNvSpPr>
          <p:nvPr>
            <p:ph type="title"/>
          </p:nvPr>
        </p:nvSpPr>
        <p:spPr/>
        <p:txBody>
          <a:bodyPr/>
          <a:lstStyle/>
          <a:p>
            <a:r>
              <a:rPr lang="en-US" dirty="0"/>
              <a:t>REPORTING REQUIREMENTS</a:t>
            </a:r>
          </a:p>
        </p:txBody>
      </p:sp>
      <p:sp>
        <p:nvSpPr>
          <p:cNvPr id="3" name="Slide Number Placeholder 2">
            <a:extLst>
              <a:ext uri="{FF2B5EF4-FFF2-40B4-BE49-F238E27FC236}">
                <a16:creationId xmlns:a16="http://schemas.microsoft.com/office/drawing/2014/main" id="{92F5FEF7-89DD-E270-234B-E7BB7CA35683}"/>
              </a:ext>
            </a:extLst>
          </p:cNvPr>
          <p:cNvSpPr>
            <a:spLocks noGrp="1"/>
          </p:cNvSpPr>
          <p:nvPr>
            <p:ph type="sldNum" sz="quarter" idx="11"/>
          </p:nvPr>
        </p:nvSpPr>
        <p:spPr/>
        <p:txBody>
          <a:bodyPr/>
          <a:lstStyle/>
          <a:p>
            <a:fld id="{525545D6-A97B-4849-A90D-AA9496D82213}" type="slidenum">
              <a:rPr lang="en-US" smtClean="0"/>
              <a:pPr/>
              <a:t>44</a:t>
            </a:fld>
            <a:endParaRPr lang="en-US" dirty="0"/>
          </a:p>
        </p:txBody>
      </p:sp>
      <p:sp>
        <p:nvSpPr>
          <p:cNvPr id="4" name="Content Placeholder 3">
            <a:extLst>
              <a:ext uri="{FF2B5EF4-FFF2-40B4-BE49-F238E27FC236}">
                <a16:creationId xmlns:a16="http://schemas.microsoft.com/office/drawing/2014/main" id="{B4B12494-5DFB-8732-CCD4-7ABE1378A97E}"/>
              </a:ext>
            </a:extLst>
          </p:cNvPr>
          <p:cNvSpPr>
            <a:spLocks noGrp="1"/>
          </p:cNvSpPr>
          <p:nvPr>
            <p:ph idx="1"/>
          </p:nvPr>
        </p:nvSpPr>
        <p:spPr>
          <a:xfrm>
            <a:off x="1101437" y="2576945"/>
            <a:ext cx="22682200" cy="7468023"/>
          </a:xfrm>
        </p:spPr>
        <p:txBody>
          <a:bodyPr>
            <a:normAutofit fontScale="77500" lnSpcReduction="20000"/>
          </a:bodyPr>
          <a:lstStyle/>
          <a:p>
            <a:pPr marL="0" indent="0">
              <a:buNone/>
            </a:pPr>
            <a:endParaRPr lang="en-US" dirty="0"/>
          </a:p>
          <a:p>
            <a:pPr marL="0" indent="0">
              <a:buNone/>
            </a:pPr>
            <a:r>
              <a:rPr lang="en-US" sz="5200" dirty="0"/>
              <a:t>In addition to the reporting requirements in 2 CFR Part 200 (Uniform Guidance),</a:t>
            </a:r>
          </a:p>
          <a:p>
            <a:pPr marL="0" indent="0">
              <a:buNone/>
            </a:pPr>
            <a:endParaRPr lang="en-US" sz="5200" dirty="0"/>
          </a:p>
          <a:p>
            <a:pPr marL="0" indent="0">
              <a:buNone/>
            </a:pPr>
            <a:r>
              <a:rPr lang="en-US" sz="5200" dirty="0"/>
              <a:t>Awardees will be required to comply with Bi-Annual Performance Reporting requirements (NOFO, p. 46) as well as providing information to NTIA, FCC, Relevant Tribal Governments, and State Broadband Offices.</a:t>
            </a:r>
          </a:p>
          <a:p>
            <a:pPr marL="0" indent="0">
              <a:buNone/>
            </a:pPr>
            <a:endParaRPr lang="en-US" sz="5200" dirty="0"/>
          </a:p>
          <a:p>
            <a:pPr marL="0" indent="0" algn="l">
              <a:buNone/>
            </a:pPr>
            <a:r>
              <a:rPr lang="en-US" sz="5200" b="1" dirty="0"/>
              <a:t>Bi-Annual Report Due Dates: </a:t>
            </a:r>
            <a:r>
              <a:rPr lang="en-US" sz="5200" b="0" i="0" u="none" strike="noStrike" baseline="0" dirty="0"/>
              <a:t>Reports must be submitted on a biannual basis for the periods ending March 31 and September 30 of each year. Reports will be due within 30 days after the end of the reporting period. Eligible entities shall certify that the information in the report is accurate.</a:t>
            </a:r>
            <a:endParaRPr lang="en-US" sz="5200" b="1" dirty="0"/>
          </a:p>
          <a:p>
            <a:pPr marL="0" indent="0">
              <a:buNone/>
            </a:pPr>
            <a:endParaRPr lang="en-US" sz="5200" dirty="0"/>
          </a:p>
          <a:p>
            <a:pPr marL="0" indent="0">
              <a:buNone/>
            </a:pPr>
            <a:endParaRPr lang="en-US" sz="5200" dirty="0"/>
          </a:p>
          <a:p>
            <a:pPr marL="0" indent="0">
              <a:buNone/>
            </a:pPr>
            <a:r>
              <a:rPr lang="en-US" sz="5200" dirty="0"/>
              <a:t>The Middle Mile NOFO (pages 42 et seq.) contains additional detail on post-award compliance and reporting requirements.</a:t>
            </a:r>
          </a:p>
        </p:txBody>
      </p:sp>
    </p:spTree>
    <p:extLst>
      <p:ext uri="{BB962C8B-B14F-4D97-AF65-F5344CB8AC3E}">
        <p14:creationId xmlns:p14="http://schemas.microsoft.com/office/powerpoint/2010/main" val="892058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B495-5510-4BD8-13F4-9709CB60962A}"/>
              </a:ext>
            </a:extLst>
          </p:cNvPr>
          <p:cNvSpPr>
            <a:spLocks noGrp="1"/>
          </p:cNvSpPr>
          <p:nvPr>
            <p:ph type="title"/>
          </p:nvPr>
        </p:nvSpPr>
        <p:spPr/>
        <p:txBody>
          <a:bodyPr/>
          <a:lstStyle/>
          <a:p>
            <a:r>
              <a:rPr lang="en-US" dirty="0"/>
              <a:t>BI-ANNUAL REPORTING - LABOR</a:t>
            </a:r>
          </a:p>
        </p:txBody>
      </p:sp>
      <p:sp>
        <p:nvSpPr>
          <p:cNvPr id="3" name="Slide Number Placeholder 2">
            <a:extLst>
              <a:ext uri="{FF2B5EF4-FFF2-40B4-BE49-F238E27FC236}">
                <a16:creationId xmlns:a16="http://schemas.microsoft.com/office/drawing/2014/main" id="{7997B8F0-9F19-3215-1F8F-BE4704A7365B}"/>
              </a:ext>
            </a:extLst>
          </p:cNvPr>
          <p:cNvSpPr>
            <a:spLocks noGrp="1"/>
          </p:cNvSpPr>
          <p:nvPr>
            <p:ph type="sldNum" sz="quarter" idx="11"/>
          </p:nvPr>
        </p:nvSpPr>
        <p:spPr/>
        <p:txBody>
          <a:bodyPr/>
          <a:lstStyle/>
          <a:p>
            <a:fld id="{525545D6-A97B-4849-A90D-AA9496D82213}" type="slidenum">
              <a:rPr lang="en-US" smtClean="0"/>
              <a:pPr/>
              <a:t>45</a:t>
            </a:fld>
            <a:endParaRPr lang="en-US"/>
          </a:p>
        </p:txBody>
      </p:sp>
      <p:sp>
        <p:nvSpPr>
          <p:cNvPr id="4" name="Content Placeholder 3">
            <a:extLst>
              <a:ext uri="{FF2B5EF4-FFF2-40B4-BE49-F238E27FC236}">
                <a16:creationId xmlns:a16="http://schemas.microsoft.com/office/drawing/2014/main" id="{CD5C52AB-698E-D384-7217-44A1222A0CFC}"/>
              </a:ext>
            </a:extLst>
          </p:cNvPr>
          <p:cNvSpPr>
            <a:spLocks noGrp="1"/>
          </p:cNvSpPr>
          <p:nvPr>
            <p:ph idx="1"/>
          </p:nvPr>
        </p:nvSpPr>
        <p:spPr>
          <a:xfrm>
            <a:off x="914400" y="3415877"/>
            <a:ext cx="22682200" cy="7468023"/>
          </a:xfrm>
        </p:spPr>
        <p:txBody>
          <a:bodyPr>
            <a:normAutofit fontScale="92500" lnSpcReduction="10000"/>
          </a:bodyPr>
          <a:lstStyle/>
          <a:p>
            <a:r>
              <a:rPr lang="en-US" dirty="0"/>
              <a:t>Recipients of projects over $5,000,000 based on expected total cost) will be required to either provide a prevailing wage certification regarding all laborers and mechanics employed by contractors and subcontractors (Davis-Bacon Act certification).</a:t>
            </a:r>
          </a:p>
          <a:p>
            <a:endParaRPr lang="en-US" dirty="0"/>
          </a:p>
          <a:p>
            <a:pPr lvl="1"/>
            <a:r>
              <a:rPr lang="en-US" dirty="0">
                <a:latin typeface="Calibri" panose="020F0502020204030204" pitchFamily="34" charset="0"/>
                <a:cs typeface="Calibri" panose="020F0502020204030204" pitchFamily="34" charset="0"/>
              </a:rPr>
              <a:t>	If the certification above is not provided, awardees must provide a Project Employment and 	local impact report (See NOFO, p. 46 for details)</a:t>
            </a:r>
          </a:p>
          <a:p>
            <a:endParaRPr lang="en-US" dirty="0"/>
          </a:p>
          <a:p>
            <a:r>
              <a:rPr lang="en-US" dirty="0"/>
              <a:t>Recipients must also provide a certification that a project will use a unionized project workforce or a project labor agreement.</a:t>
            </a:r>
          </a:p>
          <a:p>
            <a:pPr marL="0" indent="0">
              <a:buNone/>
            </a:pPr>
            <a:endParaRPr lang="en-US" dirty="0"/>
          </a:p>
          <a:p>
            <a:pPr lvl="1"/>
            <a:r>
              <a:rPr lang="en-US" dirty="0"/>
              <a:t>	</a:t>
            </a:r>
            <a:r>
              <a:rPr lang="en-US" dirty="0">
                <a:latin typeface="Calibri" panose="020F0502020204030204" pitchFamily="34" charset="0"/>
                <a:cs typeface="Calibri" panose="020F0502020204030204" pitchFamily="34" charset="0"/>
              </a:rPr>
              <a:t>If the certification above is not provided, recipient must provide a Project Workforce 	Continuity Plan (See NOFO, p. 46 for details)</a:t>
            </a:r>
          </a:p>
          <a:p>
            <a:pPr lvl="1"/>
            <a:endParaRPr lang="en-US" dirty="0">
              <a:latin typeface="Calibri" panose="020F0502020204030204" pitchFamily="34" charset="0"/>
              <a:cs typeface="Calibri" panose="020F0502020204030204" pitchFamily="34" charset="0"/>
            </a:endParaRPr>
          </a:p>
          <a:p>
            <a:endParaRPr lang="en-US" dirty="0"/>
          </a:p>
          <a:p>
            <a:endParaRPr lang="en-US" dirty="0"/>
          </a:p>
        </p:txBody>
      </p:sp>
      <p:sp>
        <p:nvSpPr>
          <p:cNvPr id="5" name="Text Placeholder 4">
            <a:extLst>
              <a:ext uri="{FF2B5EF4-FFF2-40B4-BE49-F238E27FC236}">
                <a16:creationId xmlns:a16="http://schemas.microsoft.com/office/drawing/2014/main" id="{C011986C-7F67-C3DB-C16D-476A046B64E5}"/>
              </a:ext>
            </a:extLst>
          </p:cNvPr>
          <p:cNvSpPr>
            <a:spLocks noGrp="1"/>
          </p:cNvSpPr>
          <p:nvPr>
            <p:ph type="body" idx="12"/>
          </p:nvPr>
        </p:nvSpPr>
        <p:spPr>
          <a:xfrm>
            <a:off x="914400" y="2381039"/>
            <a:ext cx="11077575" cy="939799"/>
          </a:xfrm>
        </p:spPr>
        <p:txBody>
          <a:bodyPr/>
          <a:lstStyle/>
          <a:p>
            <a:r>
              <a:rPr lang="en-US" dirty="0"/>
              <a:t>Prevailing Wages</a:t>
            </a:r>
          </a:p>
        </p:txBody>
      </p:sp>
    </p:spTree>
    <p:extLst>
      <p:ext uri="{BB962C8B-B14F-4D97-AF65-F5344CB8AC3E}">
        <p14:creationId xmlns:p14="http://schemas.microsoft.com/office/powerpoint/2010/main" val="195733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17FB-891F-FFC0-056F-AEBA8A5B69BD}"/>
              </a:ext>
            </a:extLst>
          </p:cNvPr>
          <p:cNvSpPr>
            <a:spLocks noGrp="1"/>
          </p:cNvSpPr>
          <p:nvPr>
            <p:ph type="title"/>
          </p:nvPr>
        </p:nvSpPr>
        <p:spPr/>
        <p:txBody>
          <a:bodyPr/>
          <a:lstStyle/>
          <a:p>
            <a:r>
              <a:rPr lang="en-US" dirty="0"/>
              <a:t>RECIPIENT INTEGRITY AND PERFORMANCE</a:t>
            </a:r>
          </a:p>
        </p:txBody>
      </p:sp>
      <p:sp>
        <p:nvSpPr>
          <p:cNvPr id="3" name="Slide Number Placeholder 2">
            <a:extLst>
              <a:ext uri="{FF2B5EF4-FFF2-40B4-BE49-F238E27FC236}">
                <a16:creationId xmlns:a16="http://schemas.microsoft.com/office/drawing/2014/main" id="{9715E061-70F1-ED5E-5B99-D971A834E6A9}"/>
              </a:ext>
            </a:extLst>
          </p:cNvPr>
          <p:cNvSpPr>
            <a:spLocks noGrp="1"/>
          </p:cNvSpPr>
          <p:nvPr>
            <p:ph type="sldNum" sz="quarter" idx="11"/>
          </p:nvPr>
        </p:nvSpPr>
        <p:spPr/>
        <p:txBody>
          <a:bodyPr/>
          <a:lstStyle/>
          <a:p>
            <a:fld id="{525545D6-A97B-4849-A90D-AA9496D82213}" type="slidenum">
              <a:rPr lang="en-US" smtClean="0"/>
              <a:pPr/>
              <a:t>46</a:t>
            </a:fld>
            <a:endParaRPr lang="en-US" dirty="0"/>
          </a:p>
        </p:txBody>
      </p:sp>
      <p:sp>
        <p:nvSpPr>
          <p:cNvPr id="4" name="Content Placeholder 3">
            <a:extLst>
              <a:ext uri="{FF2B5EF4-FFF2-40B4-BE49-F238E27FC236}">
                <a16:creationId xmlns:a16="http://schemas.microsoft.com/office/drawing/2014/main" id="{2DFBCB4F-91B8-DF16-40C7-B037A834404C}"/>
              </a:ext>
            </a:extLst>
          </p:cNvPr>
          <p:cNvSpPr>
            <a:spLocks noGrp="1"/>
          </p:cNvSpPr>
          <p:nvPr>
            <p:ph idx="1"/>
          </p:nvPr>
        </p:nvSpPr>
        <p:spPr>
          <a:xfrm>
            <a:off x="914400" y="2888672"/>
            <a:ext cx="22682200" cy="7468023"/>
          </a:xfrm>
        </p:spPr>
        <p:txBody>
          <a:bodyPr>
            <a:noAutofit/>
          </a:bodyPr>
          <a:lstStyle/>
          <a:p>
            <a:pPr marL="0" indent="0" algn="l">
              <a:lnSpc>
                <a:spcPct val="100000"/>
              </a:lnSpc>
              <a:buNone/>
            </a:pPr>
            <a:r>
              <a:rPr lang="en-US" sz="4400" dirty="0">
                <a:latin typeface="Cailbri"/>
              </a:rPr>
              <a:t>I</a:t>
            </a:r>
            <a:r>
              <a:rPr lang="en-US" sz="4400" b="0" i="0" u="none" strike="noStrike" baseline="0" dirty="0">
                <a:latin typeface="Cailbri"/>
              </a:rPr>
              <a:t>f the total value of a recipient’s currently active grants, cooperative agreements, and procurement</a:t>
            </a:r>
          </a:p>
          <a:p>
            <a:pPr marL="0" indent="0" algn="l">
              <a:lnSpc>
                <a:spcPct val="100000"/>
              </a:lnSpc>
              <a:buNone/>
            </a:pPr>
            <a:r>
              <a:rPr lang="en-US" sz="4400" b="0" i="0" u="none" strike="noStrike" baseline="0" dirty="0">
                <a:latin typeface="Cailbri"/>
              </a:rPr>
              <a:t>contracts from all federal awarding agencies exceeds $10,000,000 for any period of time during</a:t>
            </a:r>
          </a:p>
          <a:p>
            <a:pPr marL="0" indent="0" algn="l">
              <a:lnSpc>
                <a:spcPct val="100000"/>
              </a:lnSpc>
              <a:buNone/>
            </a:pPr>
            <a:r>
              <a:rPr lang="en-US" sz="4400" b="0" i="0" u="none" strike="noStrike" baseline="0" dirty="0">
                <a:latin typeface="Cailbri"/>
              </a:rPr>
              <a:t>the period of performance of an award made under this NOFO,</a:t>
            </a:r>
          </a:p>
          <a:p>
            <a:pPr marL="0" indent="0" algn="l">
              <a:lnSpc>
                <a:spcPct val="100000"/>
              </a:lnSpc>
              <a:buNone/>
            </a:pPr>
            <a:endParaRPr lang="en-US" sz="4400" dirty="0">
              <a:latin typeface="Cailbri"/>
            </a:endParaRPr>
          </a:p>
          <a:p>
            <a:pPr marL="0" indent="0" algn="l">
              <a:lnSpc>
                <a:spcPct val="100000"/>
              </a:lnSpc>
              <a:buNone/>
            </a:pPr>
            <a:r>
              <a:rPr lang="en-US" sz="4400" dirty="0">
                <a:latin typeface="Cailbri"/>
              </a:rPr>
              <a:t>T</a:t>
            </a:r>
            <a:r>
              <a:rPr lang="en-US" sz="4400" b="0" i="0" u="none" strike="noStrike" baseline="0" dirty="0">
                <a:latin typeface="Cailbri"/>
              </a:rPr>
              <a:t>hen the recipient shall be subject to the requirements specified in Appendix XII to 2 C.F.R. Part 200 for maintaining the currency of information reported to SAM that is made available in the Federal Awardee Performance and Integrity Information System (FAPIIS) about certain civil, criminal, or administrative proceedings involving the recipient.</a:t>
            </a:r>
            <a:endParaRPr lang="en-US" sz="4400" dirty="0">
              <a:latin typeface="Cailbri"/>
            </a:endParaRPr>
          </a:p>
        </p:txBody>
      </p:sp>
    </p:spTree>
    <p:extLst>
      <p:ext uri="{BB962C8B-B14F-4D97-AF65-F5344CB8AC3E}">
        <p14:creationId xmlns:p14="http://schemas.microsoft.com/office/powerpoint/2010/main" val="3925025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BD7B-8C42-2A66-F6E8-20181DB5773F}"/>
              </a:ext>
            </a:extLst>
          </p:cNvPr>
          <p:cNvSpPr>
            <a:spLocks noGrp="1"/>
          </p:cNvSpPr>
          <p:nvPr>
            <p:ph type="title"/>
          </p:nvPr>
        </p:nvSpPr>
        <p:spPr>
          <a:xfrm>
            <a:off x="498764" y="852054"/>
            <a:ext cx="22682200" cy="1371600"/>
          </a:xfrm>
        </p:spPr>
        <p:txBody>
          <a:bodyPr/>
          <a:lstStyle/>
          <a:p>
            <a:r>
              <a:rPr lang="en-US" dirty="0"/>
              <a:t>AUDIT REQUIREMENTS</a:t>
            </a:r>
          </a:p>
        </p:txBody>
      </p:sp>
      <p:sp>
        <p:nvSpPr>
          <p:cNvPr id="3" name="Slide Number Placeholder 2">
            <a:extLst>
              <a:ext uri="{FF2B5EF4-FFF2-40B4-BE49-F238E27FC236}">
                <a16:creationId xmlns:a16="http://schemas.microsoft.com/office/drawing/2014/main" id="{C5840CA9-2CB0-D07A-D682-90743E095C33}"/>
              </a:ext>
            </a:extLst>
          </p:cNvPr>
          <p:cNvSpPr>
            <a:spLocks noGrp="1"/>
          </p:cNvSpPr>
          <p:nvPr>
            <p:ph type="sldNum" sz="quarter" idx="11"/>
          </p:nvPr>
        </p:nvSpPr>
        <p:spPr/>
        <p:txBody>
          <a:bodyPr/>
          <a:lstStyle/>
          <a:p>
            <a:fld id="{525545D6-A97B-4849-A90D-AA9496D82213}" type="slidenum">
              <a:rPr lang="en-US" smtClean="0"/>
              <a:pPr/>
              <a:t>47</a:t>
            </a:fld>
            <a:endParaRPr lang="en-US" dirty="0"/>
          </a:p>
        </p:txBody>
      </p:sp>
      <p:sp>
        <p:nvSpPr>
          <p:cNvPr id="4" name="Content Placeholder 3">
            <a:extLst>
              <a:ext uri="{FF2B5EF4-FFF2-40B4-BE49-F238E27FC236}">
                <a16:creationId xmlns:a16="http://schemas.microsoft.com/office/drawing/2014/main" id="{92F61D04-7A3C-2479-4728-730C43ABF392}"/>
              </a:ext>
            </a:extLst>
          </p:cNvPr>
          <p:cNvSpPr>
            <a:spLocks noGrp="1"/>
          </p:cNvSpPr>
          <p:nvPr>
            <p:ph idx="1"/>
          </p:nvPr>
        </p:nvSpPr>
        <p:spPr>
          <a:xfrm>
            <a:off x="498764" y="2473036"/>
            <a:ext cx="23097836" cy="8873837"/>
          </a:xfrm>
        </p:spPr>
        <p:txBody>
          <a:bodyPr>
            <a:normAutofit fontScale="92500" lnSpcReduction="10000"/>
          </a:bodyPr>
          <a:lstStyle/>
          <a:p>
            <a:pPr marL="0" indent="0" algn="l">
              <a:buNone/>
            </a:pPr>
            <a:r>
              <a:rPr lang="en-US" sz="4000" dirty="0">
                <a:latin typeface="Cailbri"/>
              </a:rPr>
              <a:t>A</a:t>
            </a:r>
            <a:r>
              <a:rPr lang="en-US" sz="4000" b="0" i="0" u="none" strike="noStrike" baseline="0" dirty="0">
                <a:latin typeface="Cailbri"/>
              </a:rPr>
              <a:t>ny non-federal entity that expends federal awards of $750,000 or more in the recipient’s fiscal year is required under 2 CFR 200 Subpart F, to conduct a single or program-specific audit in accordance with the</a:t>
            </a:r>
          </a:p>
          <a:p>
            <a:pPr marL="0" indent="0" algn="l">
              <a:buNone/>
            </a:pPr>
            <a:r>
              <a:rPr lang="en-US" sz="4000" b="0" i="0" u="none" strike="noStrike" baseline="0" dirty="0">
                <a:latin typeface="Cailbri"/>
              </a:rPr>
              <a:t>requirements set out in the Subpart. </a:t>
            </a:r>
          </a:p>
          <a:p>
            <a:pPr marL="0" indent="0" algn="l">
              <a:buNone/>
            </a:pPr>
            <a:endParaRPr lang="en-US" sz="4000" b="0" i="0" u="none" strike="noStrike" baseline="0" dirty="0">
              <a:latin typeface="Cailbri"/>
            </a:endParaRPr>
          </a:p>
          <a:p>
            <a:pPr marL="0" indent="0" algn="l">
              <a:buNone/>
            </a:pPr>
            <a:r>
              <a:rPr lang="en-US" sz="4000" b="0" i="0" u="none" strike="noStrike" baseline="0" dirty="0">
                <a:latin typeface="Cailbri"/>
              </a:rPr>
              <a:t>The Federal Audit Clearinghouse is the repository where non-federal entities are required to transmit the Subpart F audit information (</a:t>
            </a:r>
            <a:r>
              <a:rPr lang="en-US" sz="4000" b="0" i="0" u="none" strike="noStrike" baseline="0" dirty="0">
                <a:latin typeface="Cailbri"/>
                <a:hlinkClick r:id="rId2"/>
              </a:rPr>
              <a:t>https://facweb.census.gov/uploadpdf.aspx</a:t>
            </a:r>
            <a:r>
              <a:rPr lang="en-US" sz="4000" b="0" i="0" u="none" strike="noStrike" baseline="0" dirty="0">
                <a:latin typeface="Cailbri"/>
              </a:rPr>
              <a:t>)</a:t>
            </a:r>
          </a:p>
          <a:p>
            <a:pPr marL="0" indent="0" algn="l">
              <a:buNone/>
            </a:pPr>
            <a:endParaRPr lang="en-US" sz="4000" dirty="0">
              <a:latin typeface="Cailbri"/>
            </a:endParaRPr>
          </a:p>
          <a:p>
            <a:pPr marL="0" indent="0" algn="l">
              <a:buNone/>
            </a:pPr>
            <a:r>
              <a:rPr lang="en-US" sz="4000" b="0" i="0" u="none" strike="noStrike" baseline="0" dirty="0">
                <a:latin typeface="Cailbri"/>
              </a:rPr>
              <a:t>Additionally, unless otherwise specified in the terms and conditions of the award, entities that are not subject to Subpart F of 2 C.F.R. Part 200 (</a:t>
            </a:r>
            <a:r>
              <a:rPr lang="en-US" sz="4000" b="0" i="1" u="none" strike="noStrike" baseline="0" dirty="0">
                <a:latin typeface="Cailbri"/>
              </a:rPr>
              <a:t>e.g</a:t>
            </a:r>
            <a:r>
              <a:rPr lang="en-US" sz="4000" b="0" i="0" u="none" strike="noStrike" baseline="0" dirty="0">
                <a:latin typeface="Cailbri"/>
              </a:rPr>
              <a:t>., commercial entities) that expend $750,000 or more in grant funds during their fiscal year must submit to the Grants Officer either:  </a:t>
            </a:r>
          </a:p>
          <a:p>
            <a:pPr marL="0" indent="0" algn="l">
              <a:buNone/>
            </a:pPr>
            <a:r>
              <a:rPr lang="en-US" sz="4000" b="0" i="0" u="none" strike="noStrike" baseline="0" dirty="0">
                <a:latin typeface="Cailbri"/>
              </a:rPr>
              <a:t> </a:t>
            </a:r>
          </a:p>
          <a:p>
            <a:pPr marL="0" indent="0" algn="l">
              <a:buNone/>
            </a:pPr>
            <a:r>
              <a:rPr lang="en-US" sz="4000" dirty="0">
                <a:latin typeface="Cailbri"/>
              </a:rPr>
              <a:t>	</a:t>
            </a:r>
            <a:r>
              <a:rPr lang="en-US" sz="4000" b="0" i="0" u="none" strike="noStrike" baseline="0" dirty="0">
                <a:latin typeface="Cailbri"/>
              </a:rPr>
              <a:t>(</a:t>
            </a:r>
            <a:r>
              <a:rPr lang="en-US" sz="4000" b="0" i="0" u="none" strike="noStrike" baseline="0" dirty="0" err="1">
                <a:latin typeface="Cailbri"/>
              </a:rPr>
              <a:t>i</a:t>
            </a:r>
            <a:r>
              <a:rPr lang="en-US" sz="4000" b="0" i="0" u="none" strike="noStrike" baseline="0" dirty="0">
                <a:latin typeface="Cailbri"/>
              </a:rPr>
              <a:t>) A financial related audit of each DOC award or subaward in accordance with Generally Accepted   	  	    	    	   	    Government Auditing Standards; or </a:t>
            </a:r>
          </a:p>
          <a:p>
            <a:pPr marL="0" indent="0" algn="l">
              <a:buNone/>
            </a:pPr>
            <a:endParaRPr lang="en-US" sz="4000" b="0" i="0" u="none" strike="noStrike" baseline="0" dirty="0">
              <a:latin typeface="Cailbri"/>
            </a:endParaRPr>
          </a:p>
          <a:p>
            <a:pPr marL="0" indent="0" algn="l">
              <a:buNone/>
            </a:pPr>
            <a:r>
              <a:rPr lang="en-US" sz="4000" dirty="0">
                <a:latin typeface="Cailbri"/>
              </a:rPr>
              <a:t>	</a:t>
            </a:r>
            <a:r>
              <a:rPr lang="en-US" sz="4000" b="0" i="0" u="none" strike="noStrike" baseline="0" dirty="0">
                <a:latin typeface="Cailbri"/>
              </a:rPr>
              <a:t>(ii) A project specific audit for each award or subaward in accordance with the requirements contained in   	      	      	     2 C.F.R. § 200.507.</a:t>
            </a:r>
            <a:endParaRPr lang="en-US" sz="4000" dirty="0">
              <a:latin typeface="Cailbri"/>
            </a:endParaRPr>
          </a:p>
        </p:txBody>
      </p:sp>
    </p:spTree>
    <p:extLst>
      <p:ext uri="{BB962C8B-B14F-4D97-AF65-F5344CB8AC3E}">
        <p14:creationId xmlns:p14="http://schemas.microsoft.com/office/powerpoint/2010/main" val="2104615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1F78-DB47-9B64-7C8D-AF5B893DFD12}"/>
              </a:ext>
            </a:extLst>
          </p:cNvPr>
          <p:cNvSpPr>
            <a:spLocks noGrp="1"/>
          </p:cNvSpPr>
          <p:nvPr>
            <p:ph type="title"/>
          </p:nvPr>
        </p:nvSpPr>
        <p:spPr>
          <a:xfrm>
            <a:off x="914400" y="914400"/>
            <a:ext cx="22682200" cy="1371600"/>
          </a:xfrm>
        </p:spPr>
        <p:txBody>
          <a:bodyPr anchor="t">
            <a:normAutofit/>
          </a:bodyPr>
          <a:lstStyle/>
          <a:p>
            <a:r>
              <a:rPr lang="en-US" dirty="0"/>
              <a:t>FEDERAL FUNDING ACCOUNTABILITY ACT</a:t>
            </a:r>
          </a:p>
        </p:txBody>
      </p:sp>
      <p:sp>
        <p:nvSpPr>
          <p:cNvPr id="3" name="Slide Number Placeholder 2">
            <a:extLst>
              <a:ext uri="{FF2B5EF4-FFF2-40B4-BE49-F238E27FC236}">
                <a16:creationId xmlns:a16="http://schemas.microsoft.com/office/drawing/2014/main" id="{EA9FB8AE-CB33-8DA0-6182-5B01DCFC655F}"/>
              </a:ext>
            </a:extLst>
          </p:cNvPr>
          <p:cNvSpPr>
            <a:spLocks noGrp="1"/>
          </p:cNvSpPr>
          <p:nvPr>
            <p:ph type="sldNum" sz="quarter" idx="12"/>
          </p:nvPr>
        </p:nvSpPr>
        <p:spPr>
          <a:xfrm>
            <a:off x="22250400" y="12712700"/>
            <a:ext cx="1346200" cy="730250"/>
          </a:xfrm>
        </p:spPr>
        <p:txBody>
          <a:bodyPr anchor="ctr">
            <a:normAutofit/>
          </a:bodyPr>
          <a:lstStyle/>
          <a:p>
            <a:pPr>
              <a:spcAft>
                <a:spcPts val="600"/>
              </a:spcAft>
            </a:pPr>
            <a:fld id="{525545D6-A97B-4849-A90D-AA9496D82213}" type="slidenum">
              <a:rPr lang="en-US" smtClean="0"/>
              <a:pPr>
                <a:spcAft>
                  <a:spcPts val="600"/>
                </a:spcAft>
              </a:pPr>
              <a:t>48</a:t>
            </a:fld>
            <a:endParaRPr lang="en-US"/>
          </a:p>
        </p:txBody>
      </p:sp>
      <p:graphicFrame>
        <p:nvGraphicFramePr>
          <p:cNvPr id="6" name="Content Placeholder 3">
            <a:extLst>
              <a:ext uri="{FF2B5EF4-FFF2-40B4-BE49-F238E27FC236}">
                <a16:creationId xmlns:a16="http://schemas.microsoft.com/office/drawing/2014/main" id="{7207E8F7-53A0-8D7C-9446-4E1E91C44C74}"/>
              </a:ext>
            </a:extLst>
          </p:cNvPr>
          <p:cNvGraphicFramePr>
            <a:graphicFrameLocks noGrp="1"/>
          </p:cNvGraphicFramePr>
          <p:nvPr>
            <p:ph idx="1"/>
            <p:extLst>
              <p:ext uri="{D42A27DB-BD31-4B8C-83A1-F6EECF244321}">
                <p14:modId xmlns:p14="http://schemas.microsoft.com/office/powerpoint/2010/main" val="3516529873"/>
              </p:ext>
            </p:extLst>
          </p:nvPr>
        </p:nvGraphicFramePr>
        <p:xfrm>
          <a:off x="914400" y="3200400"/>
          <a:ext cx="22682200" cy="8382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9374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B943EE-95C6-C2BD-9590-78DE812D90F5}"/>
              </a:ext>
            </a:extLst>
          </p:cNvPr>
          <p:cNvSpPr>
            <a:spLocks noGrp="1"/>
          </p:cNvSpPr>
          <p:nvPr>
            <p:ph type="body" sz="quarter" idx="11"/>
          </p:nvPr>
        </p:nvSpPr>
        <p:spPr>
          <a:xfrm>
            <a:off x="2120265" y="2275840"/>
            <a:ext cx="20137121" cy="6182360"/>
          </a:xfrm>
        </p:spPr>
        <p:txBody>
          <a:bodyPr>
            <a:normAutofit/>
          </a:bodyPr>
          <a:lstStyle/>
          <a:p>
            <a:endParaRPr lang="en-US" dirty="0"/>
          </a:p>
          <a:p>
            <a:endParaRPr lang="en-US" dirty="0"/>
          </a:p>
          <a:p>
            <a:r>
              <a:rPr lang="en-US" dirty="0"/>
              <a:t>SPECIAL REQUIREMENTS </a:t>
            </a:r>
          </a:p>
          <a:p>
            <a:r>
              <a:rPr lang="en-US" dirty="0"/>
              <a:t>(TRIBAL and NATIVE ENTITIES)</a:t>
            </a:r>
          </a:p>
        </p:txBody>
      </p:sp>
    </p:spTree>
    <p:extLst>
      <p:ext uri="{BB962C8B-B14F-4D97-AF65-F5344CB8AC3E}">
        <p14:creationId xmlns:p14="http://schemas.microsoft.com/office/powerpoint/2010/main" val="772326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9BF4-B7CF-6CEB-5144-C9539E482C29}"/>
              </a:ext>
            </a:extLst>
          </p:cNvPr>
          <p:cNvSpPr>
            <a:spLocks noGrp="1"/>
          </p:cNvSpPr>
          <p:nvPr>
            <p:ph type="title"/>
          </p:nvPr>
        </p:nvSpPr>
        <p:spPr/>
        <p:txBody>
          <a:bodyPr>
            <a:normAutofit fontScale="90000"/>
          </a:bodyPr>
          <a:lstStyle/>
          <a:p>
            <a:r>
              <a:rPr lang="en-US" dirty="0"/>
              <a:t>IIJA MIDDLE MILE GRANT PROGRAM – INTRODUCTION/PURPOSE</a:t>
            </a:r>
            <a:br>
              <a:rPr lang="en-US" dirty="0"/>
            </a:br>
            <a:endParaRPr lang="en-US" dirty="0"/>
          </a:p>
        </p:txBody>
      </p:sp>
      <p:sp>
        <p:nvSpPr>
          <p:cNvPr id="3" name="Content Placeholder 2">
            <a:extLst>
              <a:ext uri="{FF2B5EF4-FFF2-40B4-BE49-F238E27FC236}">
                <a16:creationId xmlns:a16="http://schemas.microsoft.com/office/drawing/2014/main" id="{A509DEEA-0E35-A364-CD25-B435E892061F}"/>
              </a:ext>
            </a:extLst>
          </p:cNvPr>
          <p:cNvSpPr>
            <a:spLocks noGrp="1"/>
          </p:cNvSpPr>
          <p:nvPr>
            <p:ph idx="1"/>
          </p:nvPr>
        </p:nvSpPr>
        <p:spPr/>
        <p:txBody>
          <a:bodyPr>
            <a:normAutofit/>
          </a:bodyPr>
          <a:lstStyle/>
          <a:p>
            <a:pPr marL="571500" indent="-571500">
              <a:buFont typeface="Arial" panose="020B0604020202020204" pitchFamily="34" charset="0"/>
              <a:buChar char="•"/>
            </a:pPr>
            <a:r>
              <a:rPr lang="en-US" sz="4000" b="1" dirty="0">
                <a:effectLst/>
                <a:latin typeface="Calibri" panose="020F0502020204030204" pitchFamily="34" charset="0"/>
                <a:ea typeface="Times New Roman" panose="02020603050405020304" pitchFamily="18" charset="0"/>
              </a:rPr>
              <a:t>Problem:</a:t>
            </a:r>
            <a:r>
              <a:rPr lang="en-US" sz="4000" dirty="0">
                <a:effectLst/>
                <a:latin typeface="Calibri" panose="020F0502020204030204" pitchFamily="34" charset="0"/>
                <a:ea typeface="Times New Roman" panose="02020603050405020304" pitchFamily="18" charset="0"/>
              </a:rPr>
              <a:t> Too many Americans are cut off from the opportunities that high-speed internet makes possible.</a:t>
            </a:r>
          </a:p>
          <a:p>
            <a:r>
              <a:rPr lang="en-US" sz="4000" dirty="0">
                <a:effectLst/>
                <a:latin typeface="Calibri" panose="020F0502020204030204" pitchFamily="34" charset="0"/>
                <a:ea typeface="Times New Roman" panose="02020603050405020304" pitchFamily="18" charset="0"/>
              </a:rPr>
              <a:t> </a:t>
            </a:r>
          </a:p>
          <a:p>
            <a:pPr marL="571500" indent="-571500">
              <a:buFont typeface="Arial" panose="020B0604020202020204" pitchFamily="34" charset="0"/>
              <a:buChar char="•"/>
            </a:pPr>
            <a:r>
              <a:rPr lang="en-US" sz="4000" b="1" dirty="0">
                <a:effectLst/>
                <a:latin typeface="Calibri" panose="020F0502020204030204" pitchFamily="34" charset="0"/>
                <a:ea typeface="Times New Roman" panose="02020603050405020304" pitchFamily="18" charset="0"/>
              </a:rPr>
              <a:t>Legislation</a:t>
            </a:r>
            <a:r>
              <a:rPr lang="en-US" sz="4000" dirty="0">
                <a:effectLst/>
                <a:latin typeface="Calibri" panose="020F0502020204030204" pitchFamily="34" charset="0"/>
                <a:ea typeface="Times New Roman" panose="02020603050405020304" pitchFamily="18" charset="0"/>
              </a:rPr>
              <a:t>: Funded by the Bipartisan Infrastructure Law (Infrastructure Investment and Jobs Act (IIJA))</a:t>
            </a:r>
          </a:p>
          <a:p>
            <a:pPr marL="571500" indent="-571500">
              <a:buFont typeface="Arial" panose="020B0604020202020204" pitchFamily="34" charset="0"/>
              <a:buChar char="•"/>
            </a:pPr>
            <a:endParaRPr lang="en-US" sz="4000" dirty="0">
              <a:ea typeface="Times New Roman" panose="02020603050405020304" pitchFamily="18" charset="0"/>
            </a:endParaRPr>
          </a:p>
          <a:p>
            <a:pPr marL="571500" indent="-571500">
              <a:buFont typeface="Arial" panose="020B0604020202020204" pitchFamily="34" charset="0"/>
              <a:buChar char="•"/>
            </a:pPr>
            <a:r>
              <a:rPr lang="en-US" sz="4000" b="1" dirty="0">
                <a:effectLst/>
                <a:latin typeface="Calibri" panose="020F0502020204030204" pitchFamily="34" charset="0"/>
                <a:ea typeface="Times New Roman" panose="02020603050405020304" pitchFamily="18" charset="0"/>
              </a:rPr>
              <a:t>Administering Agency: </a:t>
            </a:r>
            <a:r>
              <a:rPr lang="en-US" sz="4000" dirty="0">
                <a:effectLst/>
                <a:latin typeface="Calibri" panose="020F0502020204030204" pitchFamily="34" charset="0"/>
                <a:ea typeface="Times New Roman" panose="02020603050405020304" pitchFamily="18" charset="0"/>
              </a:rPr>
              <a:t>Department of Commerce’s National Telecommunications and Information Administration (NTIA)</a:t>
            </a:r>
          </a:p>
          <a:p>
            <a:pPr marL="571500" indent="-571500">
              <a:buFont typeface="Arial" panose="020B0604020202020204" pitchFamily="34" charset="0"/>
              <a:buChar char="•"/>
            </a:pPr>
            <a:endParaRPr lang="en-US" sz="4000" dirty="0">
              <a:ea typeface="Times New Roman" panose="02020603050405020304" pitchFamily="18" charset="0"/>
            </a:endParaRPr>
          </a:p>
          <a:p>
            <a:pPr marL="571500" indent="-571500">
              <a:buFont typeface="Arial" panose="020B0604020202020204" pitchFamily="34" charset="0"/>
              <a:buChar char="•"/>
            </a:pPr>
            <a:r>
              <a:rPr lang="en-US" sz="4000" b="1" dirty="0">
                <a:effectLst/>
                <a:latin typeface="Calibri" panose="020F0502020204030204" pitchFamily="34" charset="0"/>
                <a:ea typeface="Times New Roman" panose="02020603050405020304" pitchFamily="18" charset="0"/>
              </a:rPr>
              <a:t>Purpose: </a:t>
            </a:r>
            <a:r>
              <a:rPr lang="en-US" sz="4000" dirty="0">
                <a:effectLst/>
                <a:latin typeface="Calibri" panose="020F0502020204030204" pitchFamily="34" charset="0"/>
                <a:ea typeface="Times New Roman" panose="02020603050405020304" pitchFamily="18" charset="0"/>
              </a:rPr>
              <a:t>The Middle Mile Grants Program is a program to expand middle mile infrastructure and to reduce the cost of connecting unserved and underserved areas. </a:t>
            </a:r>
          </a:p>
          <a:p>
            <a:pPr marL="571500" indent="-571500">
              <a:buFont typeface="Arial" panose="020B0604020202020204" pitchFamily="34" charset="0"/>
              <a:buChar char="•"/>
            </a:pPr>
            <a:endParaRPr lang="en-US" sz="4000" dirty="0">
              <a:ea typeface="Times New Roman" panose="02020603050405020304" pitchFamily="18" charset="0"/>
            </a:endParaRPr>
          </a:p>
          <a:p>
            <a:pPr marL="571500" indent="-571500">
              <a:buFont typeface="Arial" panose="020B0604020202020204" pitchFamily="34" charset="0"/>
              <a:buChar char="•"/>
            </a:pPr>
            <a:r>
              <a:rPr lang="en-US" sz="4000" b="1" dirty="0">
                <a:effectLst/>
                <a:latin typeface="Calibri" panose="020F0502020204030204" pitchFamily="34" charset="0"/>
                <a:ea typeface="Times New Roman" panose="02020603050405020304" pitchFamily="18" charset="0"/>
              </a:rPr>
              <a:t>Middle mile infrastructure </a:t>
            </a:r>
            <a:r>
              <a:rPr lang="en-US" sz="4000" dirty="0">
                <a:effectLst/>
                <a:latin typeface="Calibri" panose="020F0502020204030204" pitchFamily="34" charset="0"/>
                <a:ea typeface="Times New Roman" panose="02020603050405020304" pitchFamily="18" charset="0"/>
              </a:rPr>
              <a:t>broadly refers to the mid-section of Internet infrastructure that carries large amounts of data at high speeds over long distances. This program will also increase the resilience of Internet infrastructure.  </a:t>
            </a:r>
            <a:endParaRPr lang="en-US" sz="40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98080122-C94B-3763-BF79-E3C5281C738A}"/>
              </a:ext>
            </a:extLst>
          </p:cNvPr>
          <p:cNvSpPr>
            <a:spLocks noGrp="1"/>
          </p:cNvSpPr>
          <p:nvPr>
            <p:ph type="sldNum" sz="quarter" idx="12"/>
          </p:nvPr>
        </p:nvSpPr>
        <p:spPr/>
        <p:txBody>
          <a:bodyPr/>
          <a:lstStyle/>
          <a:p>
            <a:fld id="{525545D6-A97B-4849-A90D-AA9496D82213}" type="slidenum">
              <a:rPr lang="en-US" smtClean="0"/>
              <a:t>5</a:t>
            </a:fld>
            <a:endParaRPr lang="en-US" dirty="0"/>
          </a:p>
        </p:txBody>
      </p:sp>
    </p:spTree>
    <p:extLst>
      <p:ext uri="{BB962C8B-B14F-4D97-AF65-F5344CB8AC3E}">
        <p14:creationId xmlns:p14="http://schemas.microsoft.com/office/powerpoint/2010/main" val="513290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AF57-A209-2FD3-B169-38FB0F0005A4}"/>
              </a:ext>
            </a:extLst>
          </p:cNvPr>
          <p:cNvSpPr>
            <a:spLocks noGrp="1"/>
          </p:cNvSpPr>
          <p:nvPr>
            <p:ph type="title"/>
          </p:nvPr>
        </p:nvSpPr>
        <p:spPr/>
        <p:txBody>
          <a:bodyPr/>
          <a:lstStyle/>
          <a:p>
            <a:r>
              <a:rPr lang="en-US"/>
              <a:t>TRIBAL GOVERNMENTS and NATIVE ENTITIES</a:t>
            </a:r>
          </a:p>
        </p:txBody>
      </p:sp>
      <p:sp>
        <p:nvSpPr>
          <p:cNvPr id="3" name="Slide Number Placeholder 2">
            <a:extLst>
              <a:ext uri="{FF2B5EF4-FFF2-40B4-BE49-F238E27FC236}">
                <a16:creationId xmlns:a16="http://schemas.microsoft.com/office/drawing/2014/main" id="{FED4D387-D876-E2CE-3D1D-EA6C98D2219E}"/>
              </a:ext>
            </a:extLst>
          </p:cNvPr>
          <p:cNvSpPr>
            <a:spLocks noGrp="1"/>
          </p:cNvSpPr>
          <p:nvPr>
            <p:ph type="sldNum" sz="quarter" idx="11"/>
          </p:nvPr>
        </p:nvSpPr>
        <p:spPr/>
        <p:txBody>
          <a:bodyPr/>
          <a:lstStyle/>
          <a:p>
            <a:fld id="{525545D6-A97B-4849-A90D-AA9496D82213}" type="slidenum">
              <a:rPr lang="en-US" smtClean="0"/>
              <a:pPr/>
              <a:t>50</a:t>
            </a:fld>
            <a:endParaRPr lang="en-US"/>
          </a:p>
        </p:txBody>
      </p:sp>
      <p:sp>
        <p:nvSpPr>
          <p:cNvPr id="4" name="Content Placeholder 3">
            <a:extLst>
              <a:ext uri="{FF2B5EF4-FFF2-40B4-BE49-F238E27FC236}">
                <a16:creationId xmlns:a16="http://schemas.microsoft.com/office/drawing/2014/main" id="{11025F69-D8DC-2607-8E64-961585825001}"/>
              </a:ext>
            </a:extLst>
          </p:cNvPr>
          <p:cNvSpPr>
            <a:spLocks noGrp="1"/>
          </p:cNvSpPr>
          <p:nvPr>
            <p:ph idx="1"/>
          </p:nvPr>
        </p:nvSpPr>
        <p:spPr/>
        <p:txBody>
          <a:bodyPr/>
          <a:lstStyle/>
          <a:p>
            <a:pPr marL="0" indent="0">
              <a:buNone/>
            </a:pPr>
            <a:r>
              <a:rPr lang="en-US" dirty="0"/>
              <a:t>Assistant Secretary of Commerce has wide latitude for waiver of most MMG program requirements if necessary for effective delivery to:</a:t>
            </a:r>
          </a:p>
          <a:p>
            <a:pPr marL="0" indent="0">
              <a:buNone/>
            </a:pPr>
            <a:endParaRPr lang="en-US" dirty="0"/>
          </a:p>
          <a:p>
            <a:pPr lvl="1"/>
            <a:r>
              <a:rPr lang="en-US" dirty="0"/>
              <a:t>			</a:t>
            </a:r>
            <a:r>
              <a:rPr lang="en-US" dirty="0">
                <a:latin typeface="Cailbri"/>
              </a:rPr>
              <a:t>(1) Middle Mile Grants to Tribal Governments; OR</a:t>
            </a:r>
          </a:p>
          <a:p>
            <a:pPr lvl="1"/>
            <a:endParaRPr lang="en-US" dirty="0">
              <a:latin typeface="Cailbri"/>
            </a:endParaRPr>
          </a:p>
          <a:p>
            <a:pPr lvl="1"/>
            <a:r>
              <a:rPr lang="en-US" dirty="0">
                <a:latin typeface="Cailbri"/>
              </a:rPr>
              <a:t>			(2) Construction/improvement/acquisition of MM infrastructure on Trust 						Land </a:t>
            </a:r>
          </a:p>
        </p:txBody>
      </p:sp>
      <p:sp>
        <p:nvSpPr>
          <p:cNvPr id="5" name="Text Placeholder 4">
            <a:extLst>
              <a:ext uri="{FF2B5EF4-FFF2-40B4-BE49-F238E27FC236}">
                <a16:creationId xmlns:a16="http://schemas.microsoft.com/office/drawing/2014/main" id="{B8A4D088-8A4F-CCD6-3F6B-5D33A38DC43F}"/>
              </a:ext>
            </a:extLst>
          </p:cNvPr>
          <p:cNvSpPr>
            <a:spLocks noGrp="1"/>
          </p:cNvSpPr>
          <p:nvPr>
            <p:ph type="body" idx="12"/>
          </p:nvPr>
        </p:nvSpPr>
        <p:spPr>
          <a:xfrm>
            <a:off x="914400" y="2515023"/>
            <a:ext cx="18308782" cy="939799"/>
          </a:xfrm>
        </p:spPr>
        <p:txBody>
          <a:bodyPr>
            <a:normAutofit/>
          </a:bodyPr>
          <a:lstStyle/>
          <a:p>
            <a:r>
              <a:rPr lang="en-US" dirty="0"/>
              <a:t>Special Rules – waivers and Alternative Requirements</a:t>
            </a:r>
          </a:p>
        </p:txBody>
      </p:sp>
    </p:spTree>
    <p:extLst>
      <p:ext uri="{BB962C8B-B14F-4D97-AF65-F5344CB8AC3E}">
        <p14:creationId xmlns:p14="http://schemas.microsoft.com/office/powerpoint/2010/main" val="563761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AF57-A209-2FD3-B169-38FB0F0005A4}"/>
              </a:ext>
            </a:extLst>
          </p:cNvPr>
          <p:cNvSpPr>
            <a:spLocks noGrp="1"/>
          </p:cNvSpPr>
          <p:nvPr>
            <p:ph type="title"/>
          </p:nvPr>
        </p:nvSpPr>
        <p:spPr/>
        <p:txBody>
          <a:bodyPr/>
          <a:lstStyle/>
          <a:p>
            <a:r>
              <a:rPr lang="en-US"/>
              <a:t>TRIBAL GOVERNMENTS and NATIVE ENTITIES</a:t>
            </a:r>
          </a:p>
        </p:txBody>
      </p:sp>
      <p:sp>
        <p:nvSpPr>
          <p:cNvPr id="3" name="Slide Number Placeholder 2">
            <a:extLst>
              <a:ext uri="{FF2B5EF4-FFF2-40B4-BE49-F238E27FC236}">
                <a16:creationId xmlns:a16="http://schemas.microsoft.com/office/drawing/2014/main" id="{FED4D387-D876-E2CE-3D1D-EA6C98D2219E}"/>
              </a:ext>
            </a:extLst>
          </p:cNvPr>
          <p:cNvSpPr>
            <a:spLocks noGrp="1"/>
          </p:cNvSpPr>
          <p:nvPr>
            <p:ph type="sldNum" sz="quarter" idx="11"/>
          </p:nvPr>
        </p:nvSpPr>
        <p:spPr/>
        <p:txBody>
          <a:bodyPr/>
          <a:lstStyle/>
          <a:p>
            <a:fld id="{525545D6-A97B-4849-A90D-AA9496D82213}" type="slidenum">
              <a:rPr lang="en-US" smtClean="0"/>
              <a:pPr/>
              <a:t>51</a:t>
            </a:fld>
            <a:endParaRPr lang="en-US"/>
          </a:p>
        </p:txBody>
      </p:sp>
      <p:sp>
        <p:nvSpPr>
          <p:cNvPr id="4" name="Content Placeholder 3">
            <a:extLst>
              <a:ext uri="{FF2B5EF4-FFF2-40B4-BE49-F238E27FC236}">
                <a16:creationId xmlns:a16="http://schemas.microsoft.com/office/drawing/2014/main" id="{11025F69-D8DC-2607-8E64-961585825001}"/>
              </a:ext>
            </a:extLst>
          </p:cNvPr>
          <p:cNvSpPr>
            <a:spLocks noGrp="1"/>
          </p:cNvSpPr>
          <p:nvPr>
            <p:ph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 Tribal governments may certify whether areas on its own land are unserved or  	underserved based on criteria of its choosing.</a:t>
            </a:r>
          </a:p>
          <a:p>
            <a:pPr marR="0" lvl="1">
              <a:lnSpc>
                <a:spcPct val="107000"/>
              </a:lnSpc>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b="1" dirty="0">
                <a:effectLst/>
                <a:latin typeface="Calibri" panose="020F0502020204030204" pitchFamily="34" charset="0"/>
                <a:ea typeface="Calibri" panose="020F0502020204030204" pitchFamily="34" charset="0"/>
                <a:cs typeface="Times New Roman" panose="02020603050405020304" pitchFamily="18" charset="0"/>
              </a:rPr>
              <a:t> Required Certification: </a:t>
            </a:r>
            <a:r>
              <a:rPr lang="en-US" dirty="0">
                <a:effectLst/>
                <a:latin typeface="Calibri" panose="020F0502020204030204" pitchFamily="34" charset="0"/>
                <a:ea typeface="Calibri" panose="020F0502020204030204" pitchFamily="34" charset="0"/>
                <a:cs typeface="Times New Roman" panose="02020603050405020304" pitchFamily="18" charset="0"/>
              </a:rPr>
              <a:t>statement on Tribal Letterhead explaining determination with  	supporting information.</a:t>
            </a:r>
          </a:p>
          <a:p>
            <a:pPr marL="0" indent="0">
              <a:buNone/>
            </a:pPr>
            <a:endParaRPr lang="en-US" dirty="0">
              <a:latin typeface="Cailbri"/>
            </a:endParaRPr>
          </a:p>
        </p:txBody>
      </p:sp>
      <p:sp>
        <p:nvSpPr>
          <p:cNvPr id="5" name="Text Placeholder 4">
            <a:extLst>
              <a:ext uri="{FF2B5EF4-FFF2-40B4-BE49-F238E27FC236}">
                <a16:creationId xmlns:a16="http://schemas.microsoft.com/office/drawing/2014/main" id="{B8A4D088-8A4F-CCD6-3F6B-5D33A38DC43F}"/>
              </a:ext>
            </a:extLst>
          </p:cNvPr>
          <p:cNvSpPr>
            <a:spLocks noGrp="1"/>
          </p:cNvSpPr>
          <p:nvPr>
            <p:ph type="body" idx="12"/>
          </p:nvPr>
        </p:nvSpPr>
        <p:spPr>
          <a:xfrm>
            <a:off x="914400" y="2515023"/>
            <a:ext cx="18475036" cy="939799"/>
          </a:xfrm>
        </p:spPr>
        <p:txBody>
          <a:bodyPr>
            <a:normAutofit/>
          </a:bodyPr>
          <a:lstStyle/>
          <a:p>
            <a:r>
              <a:rPr lang="en-US" dirty="0"/>
              <a:t>Special Rules – tribal unserved and underserved</a:t>
            </a:r>
          </a:p>
        </p:txBody>
      </p:sp>
    </p:spTree>
    <p:extLst>
      <p:ext uri="{BB962C8B-B14F-4D97-AF65-F5344CB8AC3E}">
        <p14:creationId xmlns:p14="http://schemas.microsoft.com/office/powerpoint/2010/main" val="3164895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B943EE-95C6-C2BD-9590-78DE812D90F5}"/>
              </a:ext>
            </a:extLst>
          </p:cNvPr>
          <p:cNvSpPr>
            <a:spLocks noGrp="1"/>
          </p:cNvSpPr>
          <p:nvPr>
            <p:ph type="body" sz="quarter" idx="11"/>
          </p:nvPr>
        </p:nvSpPr>
        <p:spPr/>
        <p:txBody>
          <a:bodyPr>
            <a:normAutofit fontScale="92500" lnSpcReduction="10000"/>
          </a:bodyPr>
          <a:lstStyle/>
          <a:p>
            <a:endParaRPr lang="en-US" dirty="0"/>
          </a:p>
          <a:p>
            <a:endParaRPr lang="en-US" dirty="0"/>
          </a:p>
          <a:p>
            <a:r>
              <a:rPr lang="en-US" dirty="0"/>
              <a:t>UPCOMING NTIA MIDDLE MILE</a:t>
            </a:r>
          </a:p>
          <a:p>
            <a:r>
              <a:rPr lang="en-US" dirty="0"/>
              <a:t>WEBINARS</a:t>
            </a:r>
          </a:p>
        </p:txBody>
      </p:sp>
    </p:spTree>
    <p:extLst>
      <p:ext uri="{BB962C8B-B14F-4D97-AF65-F5344CB8AC3E}">
        <p14:creationId xmlns:p14="http://schemas.microsoft.com/office/powerpoint/2010/main" val="719811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3EF0-6D28-13FF-FB99-38AE1B10CDCE}"/>
              </a:ext>
            </a:extLst>
          </p:cNvPr>
          <p:cNvSpPr>
            <a:spLocks noGrp="1"/>
          </p:cNvSpPr>
          <p:nvPr>
            <p:ph type="title"/>
          </p:nvPr>
        </p:nvSpPr>
        <p:spPr/>
        <p:txBody>
          <a:bodyPr/>
          <a:lstStyle/>
          <a:p>
            <a:r>
              <a:rPr lang="en-US" dirty="0"/>
              <a:t>UPCOMING MIDDLE MILE WEBINARS</a:t>
            </a:r>
          </a:p>
        </p:txBody>
      </p:sp>
      <p:sp>
        <p:nvSpPr>
          <p:cNvPr id="3" name="Slide Number Placeholder 2">
            <a:extLst>
              <a:ext uri="{FF2B5EF4-FFF2-40B4-BE49-F238E27FC236}">
                <a16:creationId xmlns:a16="http://schemas.microsoft.com/office/drawing/2014/main" id="{89F8CC3F-1794-B5BE-1422-8551F243A0C1}"/>
              </a:ext>
            </a:extLst>
          </p:cNvPr>
          <p:cNvSpPr>
            <a:spLocks noGrp="1"/>
          </p:cNvSpPr>
          <p:nvPr>
            <p:ph type="sldNum" sz="quarter" idx="11"/>
          </p:nvPr>
        </p:nvSpPr>
        <p:spPr/>
        <p:txBody>
          <a:bodyPr/>
          <a:lstStyle/>
          <a:p>
            <a:fld id="{525545D6-A97B-4849-A90D-AA9496D82213}" type="slidenum">
              <a:rPr lang="en-US" smtClean="0"/>
              <a:pPr/>
              <a:t>53</a:t>
            </a:fld>
            <a:endParaRPr lang="en-US"/>
          </a:p>
        </p:txBody>
      </p:sp>
      <p:sp>
        <p:nvSpPr>
          <p:cNvPr id="4" name="Content Placeholder 3">
            <a:extLst>
              <a:ext uri="{FF2B5EF4-FFF2-40B4-BE49-F238E27FC236}">
                <a16:creationId xmlns:a16="http://schemas.microsoft.com/office/drawing/2014/main" id="{35B9110E-27C9-BB42-4E20-B4EBF5F3F646}"/>
              </a:ext>
            </a:extLst>
          </p:cNvPr>
          <p:cNvSpPr>
            <a:spLocks noGrp="1"/>
          </p:cNvSpPr>
          <p:nvPr>
            <p:ph idx="1"/>
          </p:nvPr>
        </p:nvSpPr>
        <p:spPr>
          <a:xfrm>
            <a:off x="847725" y="2128536"/>
            <a:ext cx="18707966" cy="10278209"/>
          </a:xfrm>
        </p:spPr>
        <p:txBody>
          <a:bodyPr>
            <a:normAutofit fontScale="25000" lnSpcReduction="20000"/>
          </a:bodyPr>
          <a:lstStyle/>
          <a:p>
            <a:pPr marL="0" marR="0" lvl="0" indent="0">
              <a:lnSpc>
                <a:spcPct val="150000"/>
              </a:lnSpc>
              <a:spcBef>
                <a:spcPts val="0"/>
              </a:spcBef>
              <a:spcAft>
                <a:spcPts val="0"/>
              </a:spcAft>
              <a:buNone/>
            </a:pPr>
            <a:r>
              <a:rPr lang="en-US" sz="11200" dirty="0">
                <a:solidFill>
                  <a:srgbClr val="000000"/>
                </a:solidFill>
                <a:effectLst/>
                <a:latin typeface="Calibri" panose="020F0502020204030204" pitchFamily="34" charset="0"/>
                <a:ea typeface="Times New Roman" panose="02020603050405020304" pitchFamily="18" charset="0"/>
              </a:rPr>
              <a:t>June 30, 2022: Applicant Portion of the Enabling Middle Mile Broadband Infrastructure Program Application</a:t>
            </a:r>
            <a:r>
              <a:rPr lang="en-US" sz="11200" dirty="0">
                <a:solidFill>
                  <a:srgbClr val="000000"/>
                </a:solidFill>
                <a:ea typeface="Times New Roman" panose="02020603050405020304" pitchFamily="18" charset="0"/>
              </a:rPr>
              <a:t>   </a:t>
            </a:r>
          </a:p>
          <a:p>
            <a:pPr marL="0" marR="0" lvl="0" indent="0">
              <a:lnSpc>
                <a:spcPct val="150000"/>
              </a:lnSpc>
              <a:spcBef>
                <a:spcPts val="0"/>
              </a:spcBef>
              <a:spcAft>
                <a:spcPts val="0"/>
              </a:spcAft>
              <a:buNone/>
            </a:pPr>
            <a:r>
              <a:rPr lang="en-US" sz="11200" dirty="0">
                <a:solidFill>
                  <a:srgbClr val="000000"/>
                </a:solidFill>
                <a:ea typeface="Times New Roman" panose="02020603050405020304" pitchFamily="18" charset="0"/>
              </a:rPr>
              <a:t>(</a:t>
            </a:r>
            <a:r>
              <a:rPr lang="en-US" sz="11200" dirty="0">
                <a:solidFill>
                  <a:srgbClr val="000000"/>
                </a:solidFill>
                <a:ea typeface="Times New Roman" panose="02020603050405020304" pitchFamily="18" charset="0"/>
                <a:hlinkClick r:id="rId2"/>
              </a:rPr>
              <a:t>https://ntia-gov.zoomgov.com/webinar/register/WN_Oe40-AAlTkeY3_HfEKxw-Q</a:t>
            </a:r>
            <a:r>
              <a:rPr lang="en-US" sz="11200" dirty="0">
                <a:solidFill>
                  <a:srgbClr val="000000"/>
                </a:solidFill>
                <a:ea typeface="Times New Roman" panose="02020603050405020304" pitchFamily="18" charset="0"/>
              </a:rPr>
              <a:t>)</a:t>
            </a:r>
          </a:p>
          <a:p>
            <a:pPr marL="0" marR="0" lvl="0" indent="0">
              <a:lnSpc>
                <a:spcPct val="150000"/>
              </a:lnSpc>
              <a:spcBef>
                <a:spcPts val="0"/>
              </a:spcBef>
              <a:spcAft>
                <a:spcPts val="0"/>
              </a:spcAft>
              <a:buNone/>
            </a:pPr>
            <a:endParaRPr lang="en-US" sz="11200" dirty="0">
              <a:solidFill>
                <a:srgbClr val="000000"/>
              </a:solidFill>
              <a:ea typeface="Times New Roman" panose="02020603050405020304" pitchFamily="18" charset="0"/>
            </a:endParaRPr>
          </a:p>
          <a:p>
            <a:pPr marL="0" marR="0" lvl="0" indent="0">
              <a:lnSpc>
                <a:spcPct val="150000"/>
              </a:lnSpc>
              <a:spcBef>
                <a:spcPts val="0"/>
              </a:spcBef>
              <a:spcAft>
                <a:spcPts val="0"/>
              </a:spcAft>
              <a:buNone/>
            </a:pPr>
            <a:r>
              <a:rPr lang="en-US" sz="11200" dirty="0">
                <a:solidFill>
                  <a:srgbClr val="000000"/>
                </a:solidFill>
                <a:effectLst/>
                <a:latin typeface="Calibri" panose="020F0502020204030204" pitchFamily="34" charset="0"/>
                <a:ea typeface="Times New Roman" panose="02020603050405020304" pitchFamily="18" charset="0"/>
              </a:rPr>
              <a:t>July 13, 2022: </a:t>
            </a:r>
            <a:r>
              <a:rPr lang="en-US" sz="11200" dirty="0">
                <a:effectLst/>
                <a:latin typeface="Calibri" panose="020F0502020204030204" pitchFamily="34" charset="0"/>
                <a:ea typeface="Times New Roman" panose="02020603050405020304" pitchFamily="18" charset="0"/>
              </a:rPr>
              <a:t>Project Portion of the Enabling Middle Mile Broadband Infrastructure Program Application  </a:t>
            </a:r>
          </a:p>
          <a:p>
            <a:pPr marL="0" marR="0" lvl="0" indent="0">
              <a:lnSpc>
                <a:spcPct val="150000"/>
              </a:lnSpc>
              <a:spcBef>
                <a:spcPts val="0"/>
              </a:spcBef>
              <a:spcAft>
                <a:spcPts val="0"/>
              </a:spcAft>
              <a:buNone/>
            </a:pPr>
            <a:r>
              <a:rPr lang="en-US" sz="11200" dirty="0">
                <a:solidFill>
                  <a:srgbClr val="808080"/>
                </a:solidFill>
                <a:ea typeface="Times New Roman" panose="02020603050405020304" pitchFamily="18" charset="0"/>
              </a:rPr>
              <a:t>(</a:t>
            </a:r>
            <a:r>
              <a:rPr lang="en-US" sz="11200" dirty="0">
                <a:solidFill>
                  <a:srgbClr val="808080"/>
                </a:solidFill>
                <a:ea typeface="Times New Roman" panose="02020603050405020304" pitchFamily="18" charset="0"/>
                <a:hlinkClick r:id="rId3"/>
              </a:rPr>
              <a:t>https://ntia-gov.zoomgov.com/webinar/register/WN_DOr8TTx_RbSk9iU1N_mF1A</a:t>
            </a:r>
            <a:r>
              <a:rPr lang="en-US" sz="11200" dirty="0">
                <a:solidFill>
                  <a:srgbClr val="808080"/>
                </a:solidFill>
                <a:ea typeface="Times New Roman" panose="02020603050405020304" pitchFamily="18" charset="0"/>
              </a:rPr>
              <a:t>)</a:t>
            </a:r>
          </a:p>
          <a:p>
            <a:pPr marL="0" marR="0" lvl="0" indent="0">
              <a:lnSpc>
                <a:spcPct val="150000"/>
              </a:lnSpc>
              <a:spcBef>
                <a:spcPts val="0"/>
              </a:spcBef>
              <a:spcAft>
                <a:spcPts val="0"/>
              </a:spcAft>
              <a:buNone/>
            </a:pPr>
            <a:endParaRPr lang="en-US" sz="11200" u="sng" dirty="0">
              <a:solidFill>
                <a:srgbClr val="000000"/>
              </a:solidFill>
              <a:ea typeface="Times New Roman" panose="02020603050405020304" pitchFamily="18" charset="0"/>
            </a:endParaRPr>
          </a:p>
          <a:p>
            <a:pPr marL="0" marR="0" lvl="0" indent="0">
              <a:lnSpc>
                <a:spcPct val="150000"/>
              </a:lnSpc>
              <a:spcBef>
                <a:spcPts val="0"/>
              </a:spcBef>
              <a:spcAft>
                <a:spcPts val="0"/>
              </a:spcAft>
              <a:buNone/>
            </a:pPr>
            <a:r>
              <a:rPr lang="en-US" sz="11200" dirty="0">
                <a:solidFill>
                  <a:srgbClr val="000000"/>
                </a:solidFill>
                <a:effectLst/>
                <a:latin typeface="Calibri" panose="020F0502020204030204" pitchFamily="34" charset="0"/>
                <a:ea typeface="Times New Roman" panose="02020603050405020304" pitchFamily="18" charset="0"/>
              </a:rPr>
              <a:t>July 27, 2022: </a:t>
            </a:r>
            <a:r>
              <a:rPr lang="en-US" sz="11200" dirty="0">
                <a:effectLst/>
                <a:latin typeface="Calibri" panose="020F0502020204030204" pitchFamily="34" charset="0"/>
                <a:ea typeface="Times New Roman" panose="02020603050405020304" pitchFamily="18" charset="0"/>
              </a:rPr>
              <a:t>NEPA, Historical Preservation, and Climate Resiliency </a:t>
            </a:r>
            <a:r>
              <a:rPr lang="en-US" sz="11200" dirty="0">
                <a:ea typeface="Calibri" panose="020F0502020204030204" pitchFamily="34" charset="0"/>
              </a:rPr>
              <a:t> </a:t>
            </a:r>
          </a:p>
          <a:p>
            <a:pPr marL="0" marR="0" lvl="0" indent="0">
              <a:lnSpc>
                <a:spcPct val="150000"/>
              </a:lnSpc>
              <a:spcBef>
                <a:spcPts val="0"/>
              </a:spcBef>
              <a:spcAft>
                <a:spcPts val="0"/>
              </a:spcAft>
              <a:buNone/>
            </a:pPr>
            <a:r>
              <a:rPr lang="en-US" sz="11200" dirty="0">
                <a:solidFill>
                  <a:srgbClr val="808080"/>
                </a:solidFill>
                <a:effectLst/>
                <a:latin typeface="Calibri" panose="020F0502020204030204" pitchFamily="34" charset="0"/>
                <a:ea typeface="Calibri" panose="020F0502020204030204" pitchFamily="34" charset="0"/>
              </a:rPr>
              <a:t>(</a:t>
            </a:r>
            <a:r>
              <a:rPr lang="en-US" sz="11200" dirty="0">
                <a:solidFill>
                  <a:srgbClr val="808080"/>
                </a:solidFill>
                <a:effectLst/>
                <a:latin typeface="Calibri" panose="020F0502020204030204" pitchFamily="34" charset="0"/>
                <a:ea typeface="Calibri" panose="020F0502020204030204" pitchFamily="34" charset="0"/>
                <a:hlinkClick r:id="rId4"/>
              </a:rPr>
              <a:t>https://ntia-gov.zoomgov.com/webinar/register/WN_dfkYFhAGQ8SndRc46Dp73Q</a:t>
            </a:r>
            <a:r>
              <a:rPr lang="en-US" sz="11200" dirty="0">
                <a:solidFill>
                  <a:srgbClr val="808080"/>
                </a:solidFill>
                <a:effectLst/>
                <a:latin typeface="Calibri" panose="020F0502020204030204" pitchFamily="34" charset="0"/>
                <a:ea typeface="Calibri" panose="020F0502020204030204" pitchFamily="34" charset="0"/>
              </a:rPr>
              <a:t>)</a:t>
            </a:r>
          </a:p>
          <a:p>
            <a:pPr marL="0" marR="0" lvl="0" indent="0">
              <a:lnSpc>
                <a:spcPct val="150000"/>
              </a:lnSpc>
              <a:spcBef>
                <a:spcPts val="0"/>
              </a:spcBef>
              <a:spcAft>
                <a:spcPts val="0"/>
              </a:spcAft>
              <a:buNone/>
            </a:pPr>
            <a:endParaRPr lang="en-US" sz="11200" dirty="0">
              <a:solidFill>
                <a:srgbClr val="000000"/>
              </a:solidFill>
              <a:effectLst/>
              <a:latin typeface="Calibri" panose="020F0502020204030204" pitchFamily="34" charset="0"/>
              <a:ea typeface="Calibri" panose="020F0502020204030204" pitchFamily="34" charset="0"/>
            </a:endParaRPr>
          </a:p>
          <a:p>
            <a:pPr marL="0" marR="0" lvl="0" indent="0">
              <a:lnSpc>
                <a:spcPct val="150000"/>
              </a:lnSpc>
              <a:spcBef>
                <a:spcPts val="0"/>
              </a:spcBef>
              <a:spcAft>
                <a:spcPts val="0"/>
              </a:spcAft>
              <a:buNone/>
            </a:pPr>
            <a:r>
              <a:rPr lang="en-US" sz="11200" dirty="0">
                <a:solidFill>
                  <a:srgbClr val="000000"/>
                </a:solidFill>
                <a:effectLst/>
                <a:latin typeface="Calibri" panose="020F0502020204030204" pitchFamily="34" charset="0"/>
                <a:ea typeface="Times New Roman" panose="02020603050405020304" pitchFamily="18" charset="0"/>
              </a:rPr>
              <a:t>August 10, 2022: </a:t>
            </a:r>
            <a:r>
              <a:rPr lang="en-US" sz="11200" dirty="0">
                <a:effectLst/>
                <a:latin typeface="Calibri" panose="020F0502020204030204" pitchFamily="34" charset="0"/>
                <a:ea typeface="Times New Roman" panose="02020603050405020304" pitchFamily="18" charset="0"/>
              </a:rPr>
              <a:t>Financial Portion of the Enabling Middle Mile Broadband Infrastructure Program Application </a:t>
            </a:r>
            <a:r>
              <a:rPr lang="en-US" sz="11200" dirty="0">
                <a:effectLst/>
                <a:latin typeface="Calibri" panose="020F0502020204030204" pitchFamily="34" charset="0"/>
                <a:ea typeface="Calibri" panose="020F0502020204030204" pitchFamily="34" charset="0"/>
              </a:rPr>
              <a:t> </a:t>
            </a:r>
          </a:p>
          <a:p>
            <a:pPr marL="0" marR="0" lvl="0" indent="0">
              <a:lnSpc>
                <a:spcPct val="150000"/>
              </a:lnSpc>
              <a:spcBef>
                <a:spcPts val="0"/>
              </a:spcBef>
              <a:spcAft>
                <a:spcPts val="0"/>
              </a:spcAft>
              <a:buNone/>
            </a:pPr>
            <a:r>
              <a:rPr lang="en-US" sz="11200" dirty="0">
                <a:solidFill>
                  <a:srgbClr val="808080"/>
                </a:solidFill>
                <a:effectLst/>
                <a:latin typeface="Calibri" panose="020F0502020204030204" pitchFamily="34" charset="0"/>
                <a:ea typeface="Calibri" panose="020F0502020204030204" pitchFamily="34" charset="0"/>
              </a:rPr>
              <a:t>(</a:t>
            </a:r>
            <a:r>
              <a:rPr lang="en-US" sz="11200" dirty="0">
                <a:solidFill>
                  <a:srgbClr val="808080"/>
                </a:solidFill>
                <a:effectLst/>
                <a:latin typeface="Calibri" panose="020F0502020204030204" pitchFamily="34" charset="0"/>
                <a:ea typeface="Calibri" panose="020F0502020204030204" pitchFamily="34" charset="0"/>
                <a:hlinkClick r:id="rId5"/>
              </a:rPr>
              <a:t>https://ntia-gov.zoomgov.com/webinar/register/WN_fhVHscf-SJusxsJQz9vIsA</a:t>
            </a:r>
            <a:r>
              <a:rPr lang="en-US" sz="11200" dirty="0">
                <a:solidFill>
                  <a:srgbClr val="808080"/>
                </a:solidFill>
                <a:effectLst/>
                <a:latin typeface="Calibri" panose="020F0502020204030204" pitchFamily="34" charset="0"/>
                <a:ea typeface="Calibri" panose="020F0502020204030204" pitchFamily="34" charset="0"/>
              </a:rPr>
              <a:t>)</a:t>
            </a:r>
          </a:p>
          <a:p>
            <a:pPr marL="0" marR="0" lvl="0" indent="0">
              <a:lnSpc>
                <a:spcPct val="150000"/>
              </a:lnSpc>
              <a:spcBef>
                <a:spcPts val="0"/>
              </a:spcBef>
              <a:spcAft>
                <a:spcPts val="0"/>
              </a:spcAft>
              <a:buNone/>
            </a:pPr>
            <a:endParaRPr lang="en-US" sz="11200" dirty="0">
              <a:solidFill>
                <a:srgbClr val="000000"/>
              </a:solidFill>
              <a:effectLst/>
              <a:latin typeface="Calibri" panose="020F0502020204030204" pitchFamily="34" charset="0"/>
              <a:ea typeface="Calibri" panose="020F0502020204030204" pitchFamily="34" charset="0"/>
            </a:endParaRPr>
          </a:p>
          <a:p>
            <a:pPr marL="0" marR="0" lvl="0" indent="0">
              <a:lnSpc>
                <a:spcPct val="150000"/>
              </a:lnSpc>
              <a:spcBef>
                <a:spcPts val="0"/>
              </a:spcBef>
              <a:spcAft>
                <a:spcPts val="0"/>
              </a:spcAft>
              <a:buNone/>
            </a:pPr>
            <a:r>
              <a:rPr lang="en-US" sz="11200" dirty="0">
                <a:solidFill>
                  <a:srgbClr val="000000"/>
                </a:solidFill>
                <a:effectLst/>
                <a:latin typeface="Calibri" panose="020F0502020204030204" pitchFamily="34" charset="0"/>
                <a:ea typeface="Times New Roman" panose="02020603050405020304" pitchFamily="18" charset="0"/>
              </a:rPr>
              <a:t>September 14, 2022: </a:t>
            </a:r>
            <a:r>
              <a:rPr lang="en-US" sz="11200" dirty="0">
                <a:effectLst/>
                <a:latin typeface="Calibri" panose="020F0502020204030204" pitchFamily="34" charset="0"/>
                <a:ea typeface="Times New Roman" panose="02020603050405020304" pitchFamily="18" charset="0"/>
              </a:rPr>
              <a:t>Review Top FAQs of the Enabling Middle Mile Broadband Infrastructure Program Application</a:t>
            </a:r>
            <a:r>
              <a:rPr lang="en-US" sz="11200" dirty="0">
                <a:ea typeface="Times New Roman" panose="02020603050405020304" pitchFamily="18" charset="0"/>
              </a:rPr>
              <a:t>  </a:t>
            </a:r>
          </a:p>
          <a:p>
            <a:pPr marL="0" marR="0" lvl="0" indent="0">
              <a:lnSpc>
                <a:spcPct val="150000"/>
              </a:lnSpc>
              <a:spcBef>
                <a:spcPts val="0"/>
              </a:spcBef>
              <a:spcAft>
                <a:spcPts val="0"/>
              </a:spcAft>
              <a:buNone/>
            </a:pPr>
            <a:r>
              <a:rPr lang="en-US" sz="11200" dirty="0">
                <a:solidFill>
                  <a:srgbClr val="000000"/>
                </a:solidFill>
                <a:effectLst/>
                <a:latin typeface="Calibri" panose="020F0502020204030204" pitchFamily="34" charset="0"/>
                <a:ea typeface="Calibri" panose="020F0502020204030204" pitchFamily="34" charset="0"/>
              </a:rPr>
              <a:t>(</a:t>
            </a:r>
            <a:r>
              <a:rPr lang="en-US" sz="11200" dirty="0">
                <a:solidFill>
                  <a:srgbClr val="000000"/>
                </a:solidFill>
                <a:effectLst/>
                <a:latin typeface="Calibri" panose="020F0502020204030204" pitchFamily="34" charset="0"/>
                <a:ea typeface="Calibri" panose="020F0502020204030204" pitchFamily="34" charset="0"/>
                <a:hlinkClick r:id="rId6"/>
              </a:rPr>
              <a:t>https://ntia-gov.zoomgov.com/webinar/register/WN_Zpw80L1NRByzkIAEaV9JvQ</a:t>
            </a:r>
            <a:r>
              <a:rPr lang="en-US" sz="11200" dirty="0">
                <a:solidFill>
                  <a:srgbClr val="000000"/>
                </a:solidFill>
                <a:effectLst/>
                <a:latin typeface="Calibri" panose="020F0502020204030204" pitchFamily="34" charset="0"/>
                <a:ea typeface="Calibri" panose="020F0502020204030204" pitchFamily="34" charset="0"/>
              </a:rPr>
              <a:t>)</a:t>
            </a:r>
          </a:p>
          <a:p>
            <a:pPr marL="0" marR="0" lvl="0" indent="0">
              <a:lnSpc>
                <a:spcPct val="150000"/>
              </a:lnSpc>
              <a:spcBef>
                <a:spcPts val="0"/>
              </a:spcBef>
              <a:spcAft>
                <a:spcPts val="0"/>
              </a:spcAft>
              <a:buNone/>
            </a:pPr>
            <a:endParaRPr lang="en-US" sz="11200" dirty="0">
              <a:solidFill>
                <a:srgbClr val="000000"/>
              </a:solidFill>
              <a:effectLst/>
              <a:latin typeface="Calibri" panose="020F0502020204030204" pitchFamily="34" charset="0"/>
              <a:ea typeface="Calibri" panose="020F0502020204030204" pitchFamily="34" charset="0"/>
            </a:endParaRPr>
          </a:p>
          <a:p>
            <a:pPr marL="0" marR="0" lvl="0" indent="0">
              <a:lnSpc>
                <a:spcPct val="150000"/>
              </a:lnSpc>
              <a:spcBef>
                <a:spcPts val="0"/>
              </a:spcBef>
              <a:spcAft>
                <a:spcPts val="0"/>
              </a:spcAft>
              <a:buNone/>
            </a:pPr>
            <a:r>
              <a:rPr lang="en-US" sz="11200" dirty="0">
                <a:solidFill>
                  <a:srgbClr val="000000"/>
                </a:solidFill>
                <a:effectLst/>
                <a:latin typeface="Calibri" panose="020F0502020204030204" pitchFamily="34" charset="0"/>
                <a:ea typeface="Times New Roman" panose="02020603050405020304" pitchFamily="18" charset="0"/>
              </a:rPr>
              <a:t>September 28, 2022: </a:t>
            </a:r>
            <a:r>
              <a:rPr lang="en-US" sz="11200" dirty="0">
                <a:effectLst/>
                <a:latin typeface="Calibri" panose="020F0502020204030204" pitchFamily="34" charset="0"/>
                <a:ea typeface="Times New Roman" panose="02020603050405020304" pitchFamily="18" charset="0"/>
              </a:rPr>
              <a:t>Local Coordination in NOFOs   </a:t>
            </a:r>
          </a:p>
          <a:p>
            <a:pPr marL="0" marR="0" lvl="0" indent="0">
              <a:lnSpc>
                <a:spcPct val="150000"/>
              </a:lnSpc>
              <a:spcBef>
                <a:spcPts val="0"/>
              </a:spcBef>
              <a:spcAft>
                <a:spcPts val="0"/>
              </a:spcAft>
              <a:buNone/>
            </a:pPr>
            <a:r>
              <a:rPr lang="en-US" sz="11200" u="sng" dirty="0">
                <a:solidFill>
                  <a:srgbClr val="808080"/>
                </a:solidFill>
                <a:effectLst/>
                <a:latin typeface="Calibri" panose="020F0502020204030204" pitchFamily="34" charset="0"/>
                <a:ea typeface="Times New Roman" panose="02020603050405020304" pitchFamily="18" charset="0"/>
              </a:rPr>
              <a:t>(</a:t>
            </a:r>
            <a:r>
              <a:rPr lang="en-US" sz="11200" u="sng" dirty="0">
                <a:solidFill>
                  <a:srgbClr val="808080"/>
                </a:solidFill>
                <a:effectLst/>
                <a:latin typeface="Calibri" panose="020F0502020204030204" pitchFamily="34" charset="0"/>
                <a:ea typeface="Times New Roman" panose="02020603050405020304" pitchFamily="18" charset="0"/>
                <a:hlinkClick r:id="rId7"/>
              </a:rPr>
              <a:t>https://ntia-gov.zoomgov.com/webinar/register/WN_2izkI-NjQdS9YWbX65AYWA</a:t>
            </a:r>
            <a:r>
              <a:rPr lang="en-US" sz="11200" u="sng" dirty="0">
                <a:solidFill>
                  <a:srgbClr val="808080"/>
                </a:solidFill>
                <a:effectLst/>
                <a:latin typeface="Calibri" panose="020F0502020204030204" pitchFamily="34" charset="0"/>
                <a:ea typeface="Times New Roman" panose="02020603050405020304" pitchFamily="18" charset="0"/>
              </a:rPr>
              <a:t>)</a:t>
            </a:r>
          </a:p>
          <a:p>
            <a:pPr marL="0" marR="0" lvl="0" indent="0">
              <a:lnSpc>
                <a:spcPct val="150000"/>
              </a:lnSpc>
              <a:spcBef>
                <a:spcPts val="0"/>
              </a:spcBef>
              <a:spcAft>
                <a:spcPts val="0"/>
              </a:spcAft>
              <a:buNone/>
            </a:pPr>
            <a:endParaRPr lang="en-US" sz="9600" dirty="0">
              <a:solidFill>
                <a:srgbClr val="000000"/>
              </a:solidFill>
              <a:effectLst/>
              <a:latin typeface="Calibri" panose="020F0502020204030204" pitchFamily="34" charset="0"/>
              <a:ea typeface="Calibri" panose="020F0502020204030204" pitchFamily="34" charset="0"/>
            </a:endParaRPr>
          </a:p>
          <a:p>
            <a:pPr marL="0" marR="0" indent="0">
              <a:lnSpc>
                <a:spcPct val="150000"/>
              </a:lnSpc>
              <a:spcBef>
                <a:spcPts val="0"/>
              </a:spcBef>
              <a:spcAft>
                <a:spcPts val="0"/>
              </a:spcAft>
              <a:buNone/>
            </a:pPr>
            <a:r>
              <a:rPr lang="en-US" sz="9600" dirty="0">
                <a:solidFill>
                  <a:srgbClr val="000000"/>
                </a:solidFill>
                <a:effectLst/>
                <a:latin typeface="Calibri" panose="020F0502020204030204" pitchFamily="34" charset="0"/>
                <a:ea typeface="Calibri" panose="020F0502020204030204" pitchFamily="34" charset="0"/>
              </a:rPr>
              <a:t> </a:t>
            </a:r>
            <a:endParaRPr lang="en-US" sz="9600" dirty="0">
              <a:solidFill>
                <a:srgbClr val="808080"/>
              </a:solidFill>
              <a:effectLst/>
              <a:latin typeface="Calibri" panose="020F0502020204030204"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930990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B943EE-95C6-C2BD-9590-78DE812D90F5}"/>
              </a:ext>
            </a:extLst>
          </p:cNvPr>
          <p:cNvSpPr>
            <a:spLocks noGrp="1"/>
          </p:cNvSpPr>
          <p:nvPr>
            <p:ph type="body" sz="quarter" idx="11"/>
          </p:nvPr>
        </p:nvSpPr>
        <p:spPr/>
        <p:txBody>
          <a:bodyPr/>
          <a:lstStyle/>
          <a:p>
            <a:endParaRPr lang="en-US" dirty="0"/>
          </a:p>
          <a:p>
            <a:endParaRPr lang="en-US" dirty="0"/>
          </a:p>
          <a:p>
            <a:r>
              <a:rPr lang="en-US" dirty="0"/>
              <a:t>QUESTIONS</a:t>
            </a:r>
          </a:p>
        </p:txBody>
      </p:sp>
    </p:spTree>
    <p:extLst>
      <p:ext uri="{BB962C8B-B14F-4D97-AF65-F5344CB8AC3E}">
        <p14:creationId xmlns:p14="http://schemas.microsoft.com/office/powerpoint/2010/main" val="1007774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9BF4-B7CF-6CEB-5144-C9539E482C29}"/>
              </a:ext>
            </a:extLst>
          </p:cNvPr>
          <p:cNvSpPr>
            <a:spLocks noGrp="1"/>
          </p:cNvSpPr>
          <p:nvPr>
            <p:ph type="title"/>
          </p:nvPr>
        </p:nvSpPr>
        <p:spPr/>
        <p:txBody>
          <a:bodyPr/>
          <a:lstStyle/>
          <a:p>
            <a:r>
              <a:rPr lang="en-US" dirty="0"/>
              <a:t>IIJA MIDDLE MILE GRANT PROGRAM</a:t>
            </a:r>
          </a:p>
        </p:txBody>
      </p:sp>
      <p:sp>
        <p:nvSpPr>
          <p:cNvPr id="3" name="Content Placeholder 2">
            <a:extLst>
              <a:ext uri="{FF2B5EF4-FFF2-40B4-BE49-F238E27FC236}">
                <a16:creationId xmlns:a16="http://schemas.microsoft.com/office/drawing/2014/main" id="{A509DEEA-0E35-A364-CD25-B435E892061F}"/>
              </a:ext>
            </a:extLst>
          </p:cNvPr>
          <p:cNvSpPr>
            <a:spLocks noGrp="1"/>
          </p:cNvSpPr>
          <p:nvPr>
            <p:ph idx="1"/>
          </p:nvPr>
        </p:nvSpPr>
        <p:spPr>
          <a:xfrm>
            <a:off x="847725" y="2473036"/>
            <a:ext cx="22682200" cy="8382423"/>
          </a:xfrm>
        </p:spPr>
        <p:txBody>
          <a:bodyPr>
            <a:normAutofit fontScale="47500" lnSpcReduction="20000"/>
          </a:bodyPr>
          <a:lstStyle/>
          <a:p>
            <a:r>
              <a:rPr lang="en-US" sz="8000" b="1" dirty="0"/>
              <a:t>OVERVIEW</a:t>
            </a:r>
          </a:p>
          <a:p>
            <a:endParaRPr lang="en-US" sz="6400" dirty="0"/>
          </a:p>
          <a:p>
            <a:r>
              <a:rPr lang="en-US" sz="6400" b="1" dirty="0"/>
              <a:t>Funds Allocated</a:t>
            </a:r>
            <a:r>
              <a:rPr lang="en-US" sz="6400" dirty="0"/>
              <a:t>: $980 Million in grants</a:t>
            </a:r>
          </a:p>
          <a:p>
            <a:endParaRPr lang="en-US" sz="6400" dirty="0"/>
          </a:p>
          <a:p>
            <a:pPr marL="0" marR="0">
              <a:spcBef>
                <a:spcPts val="0"/>
              </a:spcBef>
              <a:spcAft>
                <a:spcPts val="0"/>
              </a:spcAft>
            </a:pPr>
            <a:r>
              <a:rPr lang="en-US" sz="6400" b="1" dirty="0"/>
              <a:t>Funding Opportunity Number</a:t>
            </a:r>
            <a:r>
              <a:rPr lang="en-US" sz="7000" b="1" dirty="0"/>
              <a:t>: </a:t>
            </a:r>
            <a:r>
              <a:rPr lang="en-US" sz="5500" dirty="0">
                <a:effectLst/>
                <a:ea typeface="Times New Roman" panose="02020603050405020304" pitchFamily="18" charset="0"/>
              </a:rPr>
              <a:t>NTIA-MMG-2022</a:t>
            </a:r>
            <a:endParaRPr lang="en-US" sz="5500" dirty="0">
              <a:effectLst/>
              <a:ea typeface="Calibri" panose="020F0502020204030204" pitchFamily="34" charset="0"/>
            </a:endParaRPr>
          </a:p>
          <a:p>
            <a:endParaRPr lang="en-US" sz="6400" b="1" dirty="0"/>
          </a:p>
          <a:p>
            <a:r>
              <a:rPr lang="en-US" sz="6400" b="1" dirty="0"/>
              <a:t>Type: </a:t>
            </a:r>
            <a:r>
              <a:rPr lang="en-US" sz="6400" dirty="0"/>
              <a:t>Competitive Grants</a:t>
            </a:r>
          </a:p>
          <a:p>
            <a:endParaRPr lang="en-US" sz="6400" b="1" dirty="0"/>
          </a:p>
          <a:p>
            <a:r>
              <a:rPr lang="en-US" sz="6400" b="1" dirty="0"/>
              <a:t>Award Sizes</a:t>
            </a:r>
            <a:r>
              <a:rPr lang="en-US" sz="6400" dirty="0"/>
              <a:t>: NTIA Awards ranging from $5 million to $100 million</a:t>
            </a:r>
          </a:p>
          <a:p>
            <a:endParaRPr lang="en-US" sz="6400" dirty="0"/>
          </a:p>
          <a:p>
            <a:pPr algn="l"/>
            <a:r>
              <a:rPr lang="en-US" sz="6400" b="1" dirty="0"/>
              <a:t>Program Objectives</a:t>
            </a:r>
            <a:r>
              <a:rPr lang="en-US" sz="6400" dirty="0"/>
              <a:t>: </a:t>
            </a:r>
            <a:r>
              <a:rPr lang="en-US" sz="6400" dirty="0">
                <a:solidFill>
                  <a:srgbClr val="000000"/>
                </a:solidFill>
                <a:latin typeface="Trebuchet MS" panose="020B0603020202020204" pitchFamily="34" charset="0"/>
              </a:rPr>
              <a:t> </a:t>
            </a:r>
            <a:r>
              <a:rPr lang="en-US" sz="6400" b="0" i="0" u="none" strike="noStrike" baseline="0" dirty="0">
                <a:solidFill>
                  <a:srgbClr val="000000"/>
                </a:solidFill>
              </a:rPr>
              <a:t>to “encourage the expansion and extension of middle mile infrastructure to reduce the cost of connecting unserved and underserved areas… and to promote broadband connection resiliency”</a:t>
            </a:r>
          </a:p>
          <a:p>
            <a:pPr algn="l"/>
            <a:endParaRPr lang="en-US" sz="6400" b="0" i="0" u="none" strike="noStrike" baseline="0" dirty="0">
              <a:solidFill>
                <a:srgbClr val="000000"/>
              </a:solidFill>
            </a:endParaRPr>
          </a:p>
          <a:p>
            <a:pPr algn="l"/>
            <a:r>
              <a:rPr lang="en-US" sz="6400" b="1" i="0" u="none" strike="noStrike" baseline="0" dirty="0">
                <a:solidFill>
                  <a:srgbClr val="000000"/>
                </a:solidFill>
              </a:rPr>
              <a:t>Projects Awarded</a:t>
            </a:r>
            <a:r>
              <a:rPr lang="en-US" sz="6400" b="0" i="0" u="none" strike="noStrike" baseline="0" dirty="0">
                <a:solidFill>
                  <a:srgbClr val="000000"/>
                </a:solidFill>
              </a:rPr>
              <a:t>: Funding for the construction, improvement, or acquisition of middle mile infrastructure</a:t>
            </a:r>
          </a:p>
          <a:p>
            <a:endParaRPr lang="en-US" sz="6400" dirty="0"/>
          </a:p>
          <a:p>
            <a:pPr algn="l"/>
            <a:r>
              <a:rPr lang="en-US" sz="6400" b="1" dirty="0"/>
              <a:t>Targets:</a:t>
            </a:r>
            <a:r>
              <a:rPr lang="en-US" sz="6400" dirty="0"/>
              <a:t> </a:t>
            </a:r>
            <a:r>
              <a:rPr lang="en-US" sz="6400" dirty="0">
                <a:solidFill>
                  <a:srgbClr val="000000"/>
                </a:solidFill>
              </a:rPr>
              <a:t>U</a:t>
            </a:r>
            <a:r>
              <a:rPr lang="en-US" sz="6400" b="0" i="0" u="none" strike="noStrike" baseline="0" dirty="0">
                <a:solidFill>
                  <a:srgbClr val="000000"/>
                </a:solidFill>
              </a:rPr>
              <a:t>nserved and underserved locations, and anchor institutions</a:t>
            </a:r>
          </a:p>
          <a:p>
            <a:endParaRPr lang="en-US" sz="6400" dirty="0"/>
          </a:p>
          <a:p>
            <a:r>
              <a:rPr lang="en-US" sz="6400" b="1" dirty="0"/>
              <a:t>Technologies</a:t>
            </a:r>
            <a:r>
              <a:rPr lang="en-US" sz="6400" dirty="0"/>
              <a:t>: (Technology-Neutral) Any broadband infrastructure, including fiber, towers, microwave links, carrier neutral internet exchange facilities, backhaul, etc.</a:t>
            </a:r>
          </a:p>
          <a:p>
            <a:endParaRPr lang="en-US" dirty="0"/>
          </a:p>
        </p:txBody>
      </p:sp>
      <p:sp>
        <p:nvSpPr>
          <p:cNvPr id="4" name="Slide Number Placeholder 3">
            <a:extLst>
              <a:ext uri="{FF2B5EF4-FFF2-40B4-BE49-F238E27FC236}">
                <a16:creationId xmlns:a16="http://schemas.microsoft.com/office/drawing/2014/main" id="{98080122-C94B-3763-BF79-E3C5281C738A}"/>
              </a:ext>
            </a:extLst>
          </p:cNvPr>
          <p:cNvSpPr>
            <a:spLocks noGrp="1"/>
          </p:cNvSpPr>
          <p:nvPr>
            <p:ph type="sldNum" sz="quarter" idx="12"/>
          </p:nvPr>
        </p:nvSpPr>
        <p:spPr/>
        <p:txBody>
          <a:bodyPr/>
          <a:lstStyle/>
          <a:p>
            <a:fld id="{525545D6-A97B-4849-A90D-AA9496D82213}" type="slidenum">
              <a:rPr lang="en-US" smtClean="0"/>
              <a:t>6</a:t>
            </a:fld>
            <a:endParaRPr lang="en-US" dirty="0"/>
          </a:p>
        </p:txBody>
      </p:sp>
    </p:spTree>
    <p:extLst>
      <p:ext uri="{BB962C8B-B14F-4D97-AF65-F5344CB8AC3E}">
        <p14:creationId xmlns:p14="http://schemas.microsoft.com/office/powerpoint/2010/main" val="1907743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DE68-1CEA-AE89-AB09-3C2B97F15BD8}"/>
              </a:ext>
            </a:extLst>
          </p:cNvPr>
          <p:cNvSpPr>
            <a:spLocks noGrp="1"/>
          </p:cNvSpPr>
          <p:nvPr>
            <p:ph type="title"/>
          </p:nvPr>
        </p:nvSpPr>
        <p:spPr/>
        <p:txBody>
          <a:bodyPr/>
          <a:lstStyle/>
          <a:p>
            <a:r>
              <a:rPr lang="en-US" dirty="0"/>
              <a:t>ELIGIBLE RECIPIENTS/TIMELINE </a:t>
            </a:r>
          </a:p>
        </p:txBody>
      </p:sp>
      <p:sp>
        <p:nvSpPr>
          <p:cNvPr id="3" name="Slide Number Placeholder 2">
            <a:extLst>
              <a:ext uri="{FF2B5EF4-FFF2-40B4-BE49-F238E27FC236}">
                <a16:creationId xmlns:a16="http://schemas.microsoft.com/office/drawing/2014/main" id="{2888B657-E787-6B64-F3C0-7A6BF83771B4}"/>
              </a:ext>
            </a:extLst>
          </p:cNvPr>
          <p:cNvSpPr>
            <a:spLocks noGrp="1"/>
          </p:cNvSpPr>
          <p:nvPr>
            <p:ph type="sldNum" sz="quarter" idx="11"/>
          </p:nvPr>
        </p:nvSpPr>
        <p:spPr/>
        <p:txBody>
          <a:bodyPr/>
          <a:lstStyle/>
          <a:p>
            <a:fld id="{525545D6-A97B-4849-A90D-AA9496D82213}" type="slidenum">
              <a:rPr lang="en-US" smtClean="0"/>
              <a:pPr/>
              <a:t>7</a:t>
            </a:fld>
            <a:endParaRPr lang="en-US" dirty="0"/>
          </a:p>
        </p:txBody>
      </p:sp>
      <p:sp>
        <p:nvSpPr>
          <p:cNvPr id="4" name="Content Placeholder 3">
            <a:extLst>
              <a:ext uri="{FF2B5EF4-FFF2-40B4-BE49-F238E27FC236}">
                <a16:creationId xmlns:a16="http://schemas.microsoft.com/office/drawing/2014/main" id="{B5EA08DE-0F99-4C43-CC16-329390706505}"/>
              </a:ext>
            </a:extLst>
          </p:cNvPr>
          <p:cNvSpPr>
            <a:spLocks noGrp="1"/>
          </p:cNvSpPr>
          <p:nvPr>
            <p:ph idx="1"/>
          </p:nvPr>
        </p:nvSpPr>
        <p:spPr>
          <a:xfrm>
            <a:off x="914400" y="2680855"/>
            <a:ext cx="22682200" cy="7468023"/>
          </a:xfrm>
        </p:spPr>
        <p:txBody>
          <a:bodyPr>
            <a:normAutofit lnSpcReduction="10000"/>
          </a:bodyPr>
          <a:lstStyle/>
          <a:p>
            <a:pPr marL="0" indent="0">
              <a:buNone/>
            </a:pPr>
            <a:r>
              <a:rPr lang="en-US" b="1" dirty="0"/>
              <a:t>ELIGIBLE RECIPIENTS</a:t>
            </a:r>
          </a:p>
          <a:p>
            <a:pPr lvl="1"/>
            <a:r>
              <a:rPr lang="en-US" dirty="0"/>
              <a:t>	</a:t>
            </a:r>
          </a:p>
          <a:p>
            <a:pPr lvl="1"/>
            <a:r>
              <a:rPr lang="en-US" sz="4400" dirty="0">
                <a:latin typeface="Calibri" panose="020F0502020204030204" pitchFamily="34" charset="0"/>
                <a:cs typeface="Calibri" panose="020F0502020204030204" pitchFamily="34" charset="0"/>
              </a:rPr>
              <a:t>Private ISPs</a:t>
            </a:r>
          </a:p>
          <a:p>
            <a:pPr lvl="1"/>
            <a:r>
              <a:rPr lang="en-US" sz="4400" dirty="0">
                <a:latin typeface="Calibri" panose="020F0502020204030204" pitchFamily="34" charset="0"/>
                <a:cs typeface="Calibri" panose="020F0502020204030204" pitchFamily="34" charset="0"/>
              </a:rPr>
              <a:t>Non-Profits</a:t>
            </a:r>
          </a:p>
          <a:p>
            <a:pPr lvl="1"/>
            <a:r>
              <a:rPr lang="en-US" sz="4400" dirty="0">
                <a:latin typeface="Calibri" panose="020F0502020204030204" pitchFamily="34" charset="0"/>
                <a:cs typeface="Calibri" panose="020F0502020204030204" pitchFamily="34" charset="0"/>
              </a:rPr>
              <a:t>State and Local Authorities</a:t>
            </a:r>
          </a:p>
          <a:p>
            <a:pPr lvl="1"/>
            <a:endParaRPr lang="en-US" sz="4400" dirty="0">
              <a:latin typeface="Calibri" panose="020F0502020204030204" pitchFamily="34" charset="0"/>
              <a:cs typeface="Calibri" panose="020F0502020204030204" pitchFamily="34" charset="0"/>
            </a:endParaRPr>
          </a:p>
          <a:p>
            <a:pPr lvl="1"/>
            <a:r>
              <a:rPr lang="en-US" sz="4400" b="1" dirty="0">
                <a:latin typeface="Calibri" panose="020F0502020204030204" pitchFamily="34" charset="0"/>
                <a:cs typeface="Calibri" panose="020F0502020204030204" pitchFamily="34" charset="0"/>
              </a:rPr>
              <a:t>TIMELINE</a:t>
            </a:r>
          </a:p>
          <a:p>
            <a:pPr lvl="1"/>
            <a:endParaRPr lang="en-US" sz="4400" dirty="0">
              <a:latin typeface="Calibri" panose="020F0502020204030204" pitchFamily="34" charset="0"/>
              <a:cs typeface="Calibri" panose="020F0502020204030204" pitchFamily="34" charset="0"/>
            </a:endParaRPr>
          </a:p>
          <a:p>
            <a:pPr lvl="1"/>
            <a:r>
              <a:rPr lang="en-US" sz="4400" dirty="0">
                <a:latin typeface="Calibri" panose="020F0502020204030204" pitchFamily="34" charset="0"/>
                <a:cs typeface="Calibri" panose="020F0502020204030204" pitchFamily="34" charset="0"/>
              </a:rPr>
              <a:t>NOFO released May 13, 2022</a:t>
            </a:r>
          </a:p>
          <a:p>
            <a:pPr lvl="1"/>
            <a:r>
              <a:rPr lang="en-US" sz="4400" dirty="0">
                <a:latin typeface="Calibri" panose="020F0502020204030204" pitchFamily="34" charset="0"/>
                <a:cs typeface="Calibri" panose="020F0502020204030204" pitchFamily="34" charset="0"/>
              </a:rPr>
              <a:t>Application portal opens June 21, 2022</a:t>
            </a:r>
          </a:p>
          <a:p>
            <a:pPr lvl="1"/>
            <a:r>
              <a:rPr lang="en-US" sz="4400" dirty="0">
                <a:latin typeface="Calibri" panose="020F0502020204030204" pitchFamily="34" charset="0"/>
                <a:cs typeface="Calibri" panose="020F0502020204030204" pitchFamily="34" charset="0"/>
              </a:rPr>
              <a:t>Applications due September 30, 2022</a:t>
            </a:r>
          </a:p>
          <a:p>
            <a:pPr lvl="1"/>
            <a:r>
              <a:rPr lang="en-US" sz="4400" dirty="0">
                <a:latin typeface="Calibri" panose="020F0502020204030204" pitchFamily="34" charset="0"/>
                <a:cs typeface="Calibri" panose="020F0502020204030204" pitchFamily="34" charset="0"/>
              </a:rPr>
              <a:t>Award Announcement March 1, 2023 and continue on rolling basis</a:t>
            </a:r>
          </a:p>
        </p:txBody>
      </p:sp>
    </p:spTree>
    <p:extLst>
      <p:ext uri="{BB962C8B-B14F-4D97-AF65-F5344CB8AC3E}">
        <p14:creationId xmlns:p14="http://schemas.microsoft.com/office/powerpoint/2010/main" val="159019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30C8-3FE0-391C-35AC-933CBD762D0B}"/>
              </a:ext>
            </a:extLst>
          </p:cNvPr>
          <p:cNvSpPr>
            <a:spLocks noGrp="1"/>
          </p:cNvSpPr>
          <p:nvPr>
            <p:ph type="title"/>
          </p:nvPr>
        </p:nvSpPr>
        <p:spPr/>
        <p:txBody>
          <a:bodyPr/>
          <a:lstStyle/>
          <a:p>
            <a:r>
              <a:rPr lang="en-US" dirty="0"/>
              <a:t>ELIGIBLE APPLICANTS</a:t>
            </a:r>
          </a:p>
        </p:txBody>
      </p:sp>
      <p:sp>
        <p:nvSpPr>
          <p:cNvPr id="3" name="Slide Number Placeholder 2">
            <a:extLst>
              <a:ext uri="{FF2B5EF4-FFF2-40B4-BE49-F238E27FC236}">
                <a16:creationId xmlns:a16="http://schemas.microsoft.com/office/drawing/2014/main" id="{2B0978A7-5109-DE2A-832A-45F7D8B4226B}"/>
              </a:ext>
            </a:extLst>
          </p:cNvPr>
          <p:cNvSpPr>
            <a:spLocks noGrp="1"/>
          </p:cNvSpPr>
          <p:nvPr>
            <p:ph type="sldNum" sz="quarter" idx="11"/>
          </p:nvPr>
        </p:nvSpPr>
        <p:spPr/>
        <p:txBody>
          <a:bodyPr/>
          <a:lstStyle/>
          <a:p>
            <a:fld id="{525545D6-A97B-4849-A90D-AA9496D82213}" type="slidenum">
              <a:rPr lang="en-US" smtClean="0"/>
              <a:pPr/>
              <a:t>8</a:t>
            </a:fld>
            <a:endParaRPr lang="en-US" dirty="0"/>
          </a:p>
        </p:txBody>
      </p:sp>
      <p:sp>
        <p:nvSpPr>
          <p:cNvPr id="4" name="Content Placeholder 3">
            <a:extLst>
              <a:ext uri="{FF2B5EF4-FFF2-40B4-BE49-F238E27FC236}">
                <a16:creationId xmlns:a16="http://schemas.microsoft.com/office/drawing/2014/main" id="{446C7BF6-EA5F-7357-4A88-0E8140911F80}"/>
              </a:ext>
            </a:extLst>
          </p:cNvPr>
          <p:cNvSpPr>
            <a:spLocks noGrp="1"/>
          </p:cNvSpPr>
          <p:nvPr>
            <p:ph idx="1"/>
          </p:nvPr>
        </p:nvSpPr>
        <p:spPr>
          <a:xfrm>
            <a:off x="914400" y="3123988"/>
            <a:ext cx="22682200" cy="7468023"/>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States;</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Political subdivisions of states;</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Tribal government;</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Technology companies;</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Electric Utilities;</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Utility cooperative;</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Nonprofits (foundations, corporations, institutions, association); </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Regional planning councils</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Native entities</a:t>
            </a:r>
          </a:p>
          <a:p>
            <a:pPr marL="342900" marR="0" lvl="0" indent="-342900">
              <a:lnSpc>
                <a:spcPct val="107000"/>
              </a:lnSpc>
              <a:spcBef>
                <a:spcPts val="0"/>
              </a:spcBef>
              <a:spcAft>
                <a:spcPts val="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EDA’s; </a:t>
            </a:r>
          </a:p>
          <a:p>
            <a:pPr marL="342900" marR="0" lvl="0" indent="-342900">
              <a:lnSpc>
                <a:spcPct val="107000"/>
              </a:lnSpc>
              <a:spcBef>
                <a:spcPts val="0"/>
              </a:spcBef>
              <a:spcAft>
                <a:spcPts val="80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Or any partnership of two or more of the above</a:t>
            </a:r>
          </a:p>
          <a:p>
            <a:pPr marL="0" marR="0">
              <a:lnSpc>
                <a:spcPct val="107000"/>
              </a:lnSpc>
              <a:spcBef>
                <a:spcPts val="0"/>
              </a:spcBef>
              <a:spcAft>
                <a:spcPts val="8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486119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D3A7-4073-810A-AE6C-347DB2578DC5}"/>
              </a:ext>
            </a:extLst>
          </p:cNvPr>
          <p:cNvSpPr>
            <a:spLocks noGrp="1"/>
          </p:cNvSpPr>
          <p:nvPr>
            <p:ph type="title"/>
          </p:nvPr>
        </p:nvSpPr>
        <p:spPr/>
        <p:txBody>
          <a:bodyPr/>
          <a:lstStyle/>
          <a:p>
            <a:r>
              <a:rPr lang="en-US" dirty="0"/>
              <a:t>ELIGIBLE AND INELIGIBLE USES OF FUNDS</a:t>
            </a:r>
          </a:p>
        </p:txBody>
      </p:sp>
      <p:sp>
        <p:nvSpPr>
          <p:cNvPr id="3" name="Slide Number Placeholder 2">
            <a:extLst>
              <a:ext uri="{FF2B5EF4-FFF2-40B4-BE49-F238E27FC236}">
                <a16:creationId xmlns:a16="http://schemas.microsoft.com/office/drawing/2014/main" id="{6F9FE4E7-3F02-34E0-2B8D-F183E9CAEF92}"/>
              </a:ext>
            </a:extLst>
          </p:cNvPr>
          <p:cNvSpPr>
            <a:spLocks noGrp="1"/>
          </p:cNvSpPr>
          <p:nvPr>
            <p:ph type="sldNum" sz="quarter" idx="11"/>
          </p:nvPr>
        </p:nvSpPr>
        <p:spPr/>
        <p:txBody>
          <a:bodyPr/>
          <a:lstStyle/>
          <a:p>
            <a:fld id="{525545D6-A97B-4849-A90D-AA9496D82213}" type="slidenum">
              <a:rPr lang="en-US" smtClean="0"/>
              <a:pPr/>
              <a:t>9</a:t>
            </a:fld>
            <a:endParaRPr lang="en-US" dirty="0"/>
          </a:p>
        </p:txBody>
      </p:sp>
      <p:sp>
        <p:nvSpPr>
          <p:cNvPr id="4" name="Content Placeholder 3">
            <a:extLst>
              <a:ext uri="{FF2B5EF4-FFF2-40B4-BE49-F238E27FC236}">
                <a16:creationId xmlns:a16="http://schemas.microsoft.com/office/drawing/2014/main" id="{8C479C53-0214-D431-8716-33FA25157B5C}"/>
              </a:ext>
            </a:extLst>
          </p:cNvPr>
          <p:cNvSpPr>
            <a:spLocks noGrp="1"/>
          </p:cNvSpPr>
          <p:nvPr>
            <p:ph idx="1"/>
          </p:nvPr>
        </p:nvSpPr>
        <p:spPr/>
        <p:txBody>
          <a:bodyPr>
            <a:normAutofit lnSpcReduction="10000"/>
          </a:bodyPr>
          <a:lstStyle/>
          <a:p>
            <a:r>
              <a:rPr lang="en-US" dirty="0"/>
              <a:t>For States and non-profits, (2 CFR 200 Subpart E)</a:t>
            </a:r>
          </a:p>
          <a:p>
            <a:r>
              <a:rPr lang="en-US" dirty="0"/>
              <a:t>For Commercial Organizations, (48 CFR Part 31)</a:t>
            </a:r>
          </a:p>
          <a:p>
            <a:endParaRPr lang="en-US" dirty="0"/>
          </a:p>
          <a:p>
            <a:r>
              <a:rPr lang="en-US" dirty="0"/>
              <a:t>IN GENERAL, costs must be:</a:t>
            </a:r>
          </a:p>
          <a:p>
            <a:endParaRPr lang="en-US" dirty="0"/>
          </a:p>
          <a:p>
            <a:r>
              <a:rPr lang="en-US" dirty="0"/>
              <a:t>REASONABLE;</a:t>
            </a:r>
          </a:p>
          <a:p>
            <a:r>
              <a:rPr lang="en-US" dirty="0"/>
              <a:t>NECESSARY;</a:t>
            </a:r>
          </a:p>
          <a:p>
            <a:r>
              <a:rPr lang="en-US" dirty="0"/>
              <a:t>ALLOCABLE; and</a:t>
            </a:r>
          </a:p>
          <a:p>
            <a:r>
              <a:rPr lang="en-US" dirty="0"/>
              <a:t>ALLOWABLE for the proposed project</a:t>
            </a:r>
          </a:p>
          <a:p>
            <a:pPr lvl="1"/>
            <a:r>
              <a:rPr lang="en-US" dirty="0"/>
              <a:t>		</a:t>
            </a:r>
          </a:p>
        </p:txBody>
      </p:sp>
      <p:sp>
        <p:nvSpPr>
          <p:cNvPr id="5" name="Text Placeholder 4">
            <a:extLst>
              <a:ext uri="{FF2B5EF4-FFF2-40B4-BE49-F238E27FC236}">
                <a16:creationId xmlns:a16="http://schemas.microsoft.com/office/drawing/2014/main" id="{FC6B3F0C-A19E-FB16-B5B1-F2EE54EA9C2D}"/>
              </a:ext>
            </a:extLst>
          </p:cNvPr>
          <p:cNvSpPr>
            <a:spLocks noGrp="1"/>
          </p:cNvSpPr>
          <p:nvPr>
            <p:ph type="body" idx="12"/>
          </p:nvPr>
        </p:nvSpPr>
        <p:spPr>
          <a:xfrm>
            <a:off x="914400" y="3175001"/>
            <a:ext cx="13009418" cy="939799"/>
          </a:xfrm>
        </p:spPr>
        <p:txBody>
          <a:bodyPr>
            <a:normAutofit fontScale="92500"/>
          </a:bodyPr>
          <a:lstStyle/>
          <a:p>
            <a:r>
              <a:rPr lang="en-US" dirty="0" err="1"/>
              <a:t>FederAL</a:t>
            </a:r>
            <a:r>
              <a:rPr lang="en-US" dirty="0"/>
              <a:t> COST PRINCIPLES – SOURCES/AUTHORITIES</a:t>
            </a:r>
          </a:p>
        </p:txBody>
      </p:sp>
    </p:spTree>
    <p:extLst>
      <p:ext uri="{BB962C8B-B14F-4D97-AF65-F5344CB8AC3E}">
        <p14:creationId xmlns:p14="http://schemas.microsoft.com/office/powerpoint/2010/main" val="187337696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V Development Office">
      <a:majorFont>
        <a:latin typeface="Proxima Nova Blac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O_PowerPoint  -  Read-Only" id="{6A1303FD-40A2-4613-9518-3E6A07A06160}" vid="{98302238-11BA-4323-9705-471B142CB865}"/>
    </a:ext>
  </a:extLst>
</a:theme>
</file>

<file path=ppt/theme/theme2.xml><?xml version="1.0" encoding="utf-8"?>
<a:theme xmlns:a="http://schemas.openxmlformats.org/drawingml/2006/main" name="Titles">
  <a:themeElements>
    <a:clrScheme name="WV Development Office">
      <a:dk1>
        <a:srgbClr val="5D5C5D"/>
      </a:dk1>
      <a:lt1>
        <a:srgbClr val="FFFFFF"/>
      </a:lt1>
      <a:dk2>
        <a:srgbClr val="443946"/>
      </a:dk2>
      <a:lt2>
        <a:srgbClr val="FFFFFF"/>
      </a:lt2>
      <a:accent1>
        <a:srgbClr val="003A5D"/>
      </a:accent1>
      <a:accent2>
        <a:srgbClr val="D8C07E"/>
      </a:accent2>
      <a:accent3>
        <a:srgbClr val="4E7C98"/>
      </a:accent3>
      <a:accent4>
        <a:srgbClr val="BD9B60"/>
      </a:accent4>
      <a:accent5>
        <a:srgbClr val="D29847"/>
      </a:accent5>
      <a:accent6>
        <a:srgbClr val="90723C"/>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O_PowerPoint  -  Read-Only" id="{6A1303FD-40A2-4613-9518-3E6A07A06160}" vid="{46CA88DB-F793-43BC-97E7-C010DF7138C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DED_PowerPoint</Template>
  <TotalTime>0</TotalTime>
  <Words>5403</Words>
  <Application>Microsoft Office PowerPoint</Application>
  <PresentationFormat>Custom</PresentationFormat>
  <Paragraphs>564</Paragraphs>
  <Slides>54</Slides>
  <Notes>4</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54</vt:i4>
      </vt:variant>
    </vt:vector>
  </HeadingPairs>
  <TitlesOfParts>
    <vt:vector size="68" baseType="lpstr">
      <vt:lpstr>Arial</vt:lpstr>
      <vt:lpstr>Cailbri</vt:lpstr>
      <vt:lpstr>Calibri</vt:lpstr>
      <vt:lpstr>Courier New</vt:lpstr>
      <vt:lpstr>Franklin Gothic Medium</vt:lpstr>
      <vt:lpstr>Franklin Gothic Medium Cond</vt:lpstr>
      <vt:lpstr>Proxima Nova</vt:lpstr>
      <vt:lpstr>Proxima Nova Black</vt:lpstr>
      <vt:lpstr>Proxima Nova Medium</vt:lpstr>
      <vt:lpstr>Source Sans Pro Light</vt:lpstr>
      <vt:lpstr>Symbol</vt:lpstr>
      <vt:lpstr>Trebuchet MS</vt:lpstr>
      <vt:lpstr>Custom Design</vt:lpstr>
      <vt:lpstr>Titles</vt:lpstr>
      <vt:lpstr>PowerPoint Presentation</vt:lpstr>
      <vt:lpstr>PowerPoint Presentation</vt:lpstr>
      <vt:lpstr>PowerPoint Presentation</vt:lpstr>
      <vt:lpstr>MIDDLE MILE PROGRAM</vt:lpstr>
      <vt:lpstr>IIJA MIDDLE MILE GRANT PROGRAM – INTRODUCTION/PURPOSE </vt:lpstr>
      <vt:lpstr>IIJA MIDDLE MILE GRANT PROGRAM</vt:lpstr>
      <vt:lpstr>ELIGIBLE RECIPIENTS/TIMELINE </vt:lpstr>
      <vt:lpstr>ELIGIBLE APPLICANTS</vt:lpstr>
      <vt:lpstr>ELIGIBLE AND INELIGIBLE USES OF FUNDS</vt:lpstr>
      <vt:lpstr>ELIGIBLE COSTS</vt:lpstr>
      <vt:lpstr>INELIGIBLE COSTS</vt:lpstr>
      <vt:lpstr>COST SHARING/MATCHING</vt:lpstr>
      <vt:lpstr>KEY DEFINITIONS</vt:lpstr>
      <vt:lpstr>PERIOD OF PERFORMANCE</vt:lpstr>
      <vt:lpstr>APPLICANT QUALIFICATIONS </vt:lpstr>
      <vt:lpstr>LETTER OF CREDIT</vt:lpstr>
      <vt:lpstr>BUILDOUT BENCHMARKS</vt:lpstr>
      <vt:lpstr>PowerPoint Presentation</vt:lpstr>
      <vt:lpstr>STATE COORDINATION REQUIREMENT</vt:lpstr>
      <vt:lpstr>REQUEST FOR INFORMATION (RFI)</vt:lpstr>
      <vt:lpstr>REQUEST FOR INFORMATION (RFI) – Cont’d</vt:lpstr>
      <vt:lpstr>REQUEST FOR INFORMATION (RFI)</vt:lpstr>
      <vt:lpstr>PRIORITY APPLICATIONS</vt:lpstr>
      <vt:lpstr>CONNECTIONS TO ANCHOR INSTITUTIONS</vt:lpstr>
      <vt:lpstr>FAIR LABOR PRACTICES</vt:lpstr>
      <vt:lpstr>HIGHLY SKILLED WORKFORCE PLAN</vt:lpstr>
      <vt:lpstr>EQUITABLE WORKFORCE and JOB QUALITY ADVANCEMENT</vt:lpstr>
      <vt:lpstr>CLIMATE RESILIENCE</vt:lpstr>
      <vt:lpstr>CIVIL RIGHTS AND NONDISCRIMINATION LAW COMPLIANCE</vt:lpstr>
      <vt:lpstr>ADDITIONAL NONDISCRIMINATION COMPLIANCE</vt:lpstr>
      <vt:lpstr>APPLICATION SUBMISSION</vt:lpstr>
      <vt:lpstr>APPLICATION SUBMISSION (CONT’D)</vt:lpstr>
      <vt:lpstr>APPLICATION SUBMISSION – RESOURCES/LINKS </vt:lpstr>
      <vt:lpstr>PowerPoint Presentation</vt:lpstr>
      <vt:lpstr>APPLICANT QUALIFICATIONS </vt:lpstr>
      <vt:lpstr>ELIGIBILITY REVIEW</vt:lpstr>
      <vt:lpstr>MERIT REVIEW</vt:lpstr>
      <vt:lpstr>PROGRAMMATIC REVIEW - PRIORITY</vt:lpstr>
      <vt:lpstr>PROGRAMMATIC REVIEW - ASSESSMENT</vt:lpstr>
      <vt:lpstr>ASSOCIATE ADMIN./FINAL REVIEW</vt:lpstr>
      <vt:lpstr>PowerPoint Presentation</vt:lpstr>
      <vt:lpstr>COMPLIANCE REQUIREMENTS </vt:lpstr>
      <vt:lpstr>ENVIRONMENTAL COMPLIANCE – NEPA/NHPA</vt:lpstr>
      <vt:lpstr>REPORTING REQUIREMENTS</vt:lpstr>
      <vt:lpstr>BI-ANNUAL REPORTING - LABOR</vt:lpstr>
      <vt:lpstr>RECIPIENT INTEGRITY AND PERFORMANCE</vt:lpstr>
      <vt:lpstr>AUDIT REQUIREMENTS</vt:lpstr>
      <vt:lpstr>FEDERAL FUNDING ACCOUNTABILITY ACT</vt:lpstr>
      <vt:lpstr>PowerPoint Presentation</vt:lpstr>
      <vt:lpstr>TRIBAL GOVERNMENTS and NATIVE ENTITIES</vt:lpstr>
      <vt:lpstr>TRIBAL GOVERNMENTS and NATIVE ENTITIES</vt:lpstr>
      <vt:lpstr>PowerPoint Presentation</vt:lpstr>
      <vt:lpstr>UPCOMING MIDDLE MILE WEBINARS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2022-07-11T20:26:14Z</dcterms:created>
  <dcterms:modified xsi:type="dcterms:W3CDTF">2022-07-11T20:26:20Z</dcterms:modified>
  <cp:category/>
</cp:coreProperties>
</file>