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9" r:id="rId2"/>
    <p:sldId id="265" r:id="rId3"/>
    <p:sldId id="262" r:id="rId4"/>
    <p:sldId id="263" r:id="rId5"/>
    <p:sldId id="281" r:id="rId6"/>
    <p:sldId id="266" r:id="rId7"/>
    <p:sldId id="267" r:id="rId8"/>
    <p:sldId id="282" r:id="rId9"/>
    <p:sldId id="280" r:id="rId10"/>
    <p:sldId id="268" r:id="rId11"/>
    <p:sldId id="269" r:id="rId12"/>
    <p:sldId id="270" r:id="rId13"/>
    <p:sldId id="271" r:id="rId14"/>
    <p:sldId id="272" r:id="rId15"/>
    <p:sldId id="273" r:id="rId16"/>
    <p:sldId id="279" r:id="rId17"/>
    <p:sldId id="275" r:id="rId18"/>
    <p:sldId id="276" r:id="rId19"/>
    <p:sldId id="277"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Source Sans Pro" panose="020B0503030403020204" pitchFamily="34" charset="0"/>
      <p:regular r:id="rId28"/>
      <p:bold r:id="rId29"/>
      <p:italic r:id="rId30"/>
      <p:boldItalic r:id="rId31"/>
    </p:embeddedFont>
    <p:embeddedFont>
      <p:font typeface="Source Sans Pro SemiBold" panose="020B0603030403020204" pitchFamily="34"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B"/>
    <a:srgbClr val="BE1E2D"/>
    <a:srgbClr val="282828"/>
    <a:srgbClr val="FAC012"/>
    <a:srgbClr val="231F20"/>
    <a:srgbClr val="FFC713"/>
    <a:srgbClr val="1B7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86418" autoAdjust="0"/>
  </p:normalViewPr>
  <p:slideViewPr>
    <p:cSldViewPr snapToGrid="0">
      <p:cViewPr varScale="1">
        <p:scale>
          <a:sx n="62" d="100"/>
          <a:sy n="62" d="100"/>
        </p:scale>
        <p:origin x="258" y="72"/>
      </p:cViewPr>
      <p:guideLst/>
    </p:cSldViewPr>
  </p:slideViewPr>
  <p:outlineViewPr>
    <p:cViewPr>
      <p:scale>
        <a:sx n="33" d="100"/>
        <a:sy n="33" d="100"/>
      </p:scale>
      <p:origin x="0" y="-42"/>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92743-A71B-4ED8-8FF3-DF3E9510169C}" type="datetimeFigureOut">
              <a:rPr lang="en-US" smtClean="0"/>
              <a:t>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D3112-C084-4096-B604-ED9372BBB0F6}" type="slidenum">
              <a:rPr lang="en-US" smtClean="0"/>
              <a:t>‹#›</a:t>
            </a:fld>
            <a:endParaRPr lang="en-US"/>
          </a:p>
        </p:txBody>
      </p:sp>
    </p:spTree>
    <p:extLst>
      <p:ext uri="{BB962C8B-B14F-4D97-AF65-F5344CB8AC3E}">
        <p14:creationId xmlns:p14="http://schemas.microsoft.com/office/powerpoint/2010/main" val="349683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broadband.wv.gov"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WVBroadbandCouncil@wv.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1</a:t>
            </a:fld>
            <a:endParaRPr lang="en-US"/>
          </a:p>
        </p:txBody>
      </p:sp>
    </p:spTree>
    <p:extLst>
      <p:ext uri="{BB962C8B-B14F-4D97-AF65-F5344CB8AC3E}">
        <p14:creationId xmlns:p14="http://schemas.microsoft.com/office/powerpoint/2010/main" val="186488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WVBEC has participated in broadband mapping efforts, including analysis of federal broadband mapping data and collection of broadband speed test data.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FCC's Broadband Deployment Map, in combination with the mapping tool published on the </a:t>
            </a:r>
            <a:r>
              <a:rPr lang="en-US" sz="1200" dirty="0" err="1"/>
              <a:t>ReConnect</a:t>
            </a:r>
            <a:r>
              <a:rPr lang="en-US" sz="1200" dirty="0"/>
              <a:t> Program websites are good starting places for identifying potentially eligible areas (broadbandmap.fcc.gov/#/).   Because FCC data is known to contain some inaccuracies, including overstating the extent of broadband coverage in some areas, applicants who have specific, granular, documentable information about areas that lack 10:1 service are encouraged to use that information as well.</a:t>
            </a:r>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10</a:t>
            </a:fld>
            <a:endParaRPr lang="en-US"/>
          </a:p>
        </p:txBody>
      </p:sp>
    </p:spTree>
    <p:extLst>
      <p:ext uri="{BB962C8B-B14F-4D97-AF65-F5344CB8AC3E}">
        <p14:creationId xmlns:p14="http://schemas.microsoft.com/office/powerpoint/2010/main" val="95459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Applicants seeking an award that is 100% grant must provide a matching contribution equal to 25% of the cost of the overall project.  In other words, in this category USDA will provide 100% of its assistance in the form of grant funding, but that grant funding will only cover 75% of the project's eligible costs.  Applicants submitting under the 50% loan / 50% grant category may choose to provide in the form of cash the portion that would otherwise be a loan.</a:t>
            </a:r>
            <a:endParaRPr lang="en-US" sz="1200" b="1" dirty="0"/>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12</a:t>
            </a:fld>
            <a:endParaRPr lang="en-US"/>
          </a:p>
        </p:txBody>
      </p:sp>
    </p:spTree>
    <p:extLst>
      <p:ext uri="{BB962C8B-B14F-4D97-AF65-F5344CB8AC3E}">
        <p14:creationId xmlns:p14="http://schemas.microsoft.com/office/powerpoint/2010/main" val="354891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Applicants are encouraged to carefully review specific point allocations.  Specific allocation levels are illustrated on the following slide.</a:t>
            </a:r>
          </a:p>
        </p:txBody>
      </p:sp>
      <p:sp>
        <p:nvSpPr>
          <p:cNvPr id="4" name="Slide Number Placeholder 3"/>
          <p:cNvSpPr>
            <a:spLocks noGrp="1"/>
          </p:cNvSpPr>
          <p:nvPr>
            <p:ph type="sldNum" sz="quarter" idx="10"/>
          </p:nvPr>
        </p:nvSpPr>
        <p:spPr/>
        <p:txBody>
          <a:bodyPr/>
          <a:lstStyle/>
          <a:p>
            <a:fld id="{612D3112-C084-4096-B604-ED9372BBB0F6}" type="slidenum">
              <a:rPr lang="en-US" smtClean="0"/>
              <a:t>15</a:t>
            </a:fld>
            <a:endParaRPr lang="en-US"/>
          </a:p>
        </p:txBody>
      </p:sp>
    </p:spTree>
    <p:extLst>
      <p:ext uri="{BB962C8B-B14F-4D97-AF65-F5344CB8AC3E}">
        <p14:creationId xmlns:p14="http://schemas.microsoft.com/office/powerpoint/2010/main" val="2964955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WVBEC is committed to helping West Virginia projects maximize their opportunity to benefit from the </a:t>
            </a:r>
            <a:r>
              <a:rPr lang="en-US" sz="1200" dirty="0" err="1"/>
              <a:t>ReConnect</a:t>
            </a:r>
            <a:r>
              <a:rPr lang="en-US" sz="1200" dirty="0"/>
              <a:t>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Furthermore, USDA has designated areas that have received state funding to deploy 10:1 service as ineligible for </a:t>
            </a:r>
            <a:r>
              <a:rPr lang="en-US" sz="1200" dirty="0" err="1"/>
              <a:t>ReConnect</a:t>
            </a:r>
            <a:r>
              <a:rPr lang="en-US" sz="1200" dirty="0"/>
              <a:t> funding.  </a:t>
            </a:r>
            <a:endParaRPr lang="en-US" sz="1200" b="1" dirty="0"/>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17</a:t>
            </a:fld>
            <a:endParaRPr lang="en-US"/>
          </a:p>
        </p:txBody>
      </p:sp>
    </p:spTree>
    <p:extLst>
      <p:ext uri="{BB962C8B-B14F-4D97-AF65-F5344CB8AC3E}">
        <p14:creationId xmlns:p14="http://schemas.microsoft.com/office/powerpoint/2010/main" val="266628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282828"/>
                </a:solidFill>
                <a:latin typeface="Source Sans Pro" panose="020B0503030403020204" pitchFamily="34" charset="0"/>
                <a:ea typeface="Source Sans Pro" panose="020B0503030403020204" pitchFamily="34" charset="0"/>
              </a:rPr>
              <a:t>The U.S. Department of Agriculture (USDA) Rural Development announced in December 2018 a funding opportunity for a new program created under the Consolidated Appropriations Act of 2018, the </a:t>
            </a:r>
            <a:r>
              <a:rPr lang="en-US" sz="1200" dirty="0" err="1">
                <a:solidFill>
                  <a:srgbClr val="282828"/>
                </a:solidFill>
                <a:latin typeface="Source Sans Pro" panose="020B0503030403020204" pitchFamily="34" charset="0"/>
                <a:ea typeface="Source Sans Pro" panose="020B0503030403020204" pitchFamily="34" charset="0"/>
              </a:rPr>
              <a:t>ReConnect</a:t>
            </a:r>
            <a:r>
              <a:rPr lang="en-US" sz="1200" dirty="0">
                <a:solidFill>
                  <a:srgbClr val="282828"/>
                </a:solidFill>
                <a:latin typeface="Source Sans Pro" panose="020B0503030403020204" pitchFamily="34" charset="0"/>
                <a:ea typeface="Source Sans Pro" panose="020B0503030403020204" pitchFamily="34" charset="0"/>
              </a:rPr>
              <a:t> Program.  This program will offer grants, loans, and grant-loan combinations to improve broadband service in rural unserved areas from a pool of $600 million in available funds.  </a:t>
            </a:r>
            <a:endParaRPr lang="en-US" sz="1200" b="1" dirty="0">
              <a:solidFill>
                <a:srgbClr val="282828"/>
              </a:solidFill>
              <a:latin typeface="Source Sans Pro" panose="020B0503030403020204" pitchFamily="34" charset="0"/>
              <a:ea typeface="Source Sans Pro" panose="020B0503030403020204" pitchFamily="34" charset="0"/>
            </a:endParaRPr>
          </a:p>
          <a:p>
            <a:pPr marL="0" indent="0">
              <a:buNone/>
            </a:pPr>
            <a:r>
              <a:rPr lang="en-US" sz="1200" dirty="0">
                <a:solidFill>
                  <a:srgbClr val="282828"/>
                </a:solidFill>
                <a:latin typeface="Source Sans Pro" panose="020B0503030403020204" pitchFamily="34" charset="0"/>
                <a:ea typeface="Source Sans Pro" panose="020B0503030403020204" pitchFamily="34" charset="0"/>
              </a:rPr>
              <a:t>The West Virginia Broadband Enhancement Council (WVBEC) seeks to support applications for projects in West Virginia to this important new program. Application deadlines will begin in April 2019. Visit </a:t>
            </a:r>
            <a:r>
              <a:rPr lang="en-US" sz="1200" dirty="0">
                <a:solidFill>
                  <a:srgbClr val="282828"/>
                </a:solidFill>
                <a:latin typeface="Source Sans Pro" panose="020B0503030403020204" pitchFamily="34" charset="0"/>
                <a:ea typeface="Source Sans Pro" panose="020B0503030403020204" pitchFamily="34" charset="0"/>
                <a:hlinkClick r:id="rId3" action="ppaction://hlinkfile"/>
              </a:rPr>
              <a:t>broadband.wv.gov</a:t>
            </a:r>
            <a:r>
              <a:rPr lang="en-US" sz="1200" dirty="0">
                <a:solidFill>
                  <a:srgbClr val="282828"/>
                </a:solidFill>
                <a:latin typeface="Source Sans Pro" panose="020B0503030403020204" pitchFamily="34" charset="0"/>
                <a:ea typeface="Source Sans Pro" panose="020B0503030403020204" pitchFamily="34" charset="0"/>
              </a:rPr>
              <a:t> for more information or send email to </a:t>
            </a:r>
            <a:r>
              <a:rPr lang="en-US" sz="1200" dirty="0">
                <a:solidFill>
                  <a:srgbClr val="282828"/>
                </a:solidFill>
                <a:latin typeface="Source Sans Pro" panose="020B0503030403020204" pitchFamily="34" charset="0"/>
                <a:ea typeface="Source Sans Pro" panose="020B0503030403020204" pitchFamily="34" charset="0"/>
                <a:hlinkClick r:id="rId4"/>
              </a:rPr>
              <a:t>WVBroadbandCouncil@wv.gov</a:t>
            </a:r>
            <a:r>
              <a:rPr lang="en-US" sz="1200" dirty="0">
                <a:solidFill>
                  <a:srgbClr val="282828"/>
                </a:solidFill>
                <a:latin typeface="Source Sans Pro" panose="020B0503030403020204" pitchFamily="34" charset="0"/>
                <a:ea typeface="Source Sans Pro" panose="020B0503030403020204" pitchFamily="34" charset="0"/>
              </a:rPr>
              <a:t>. </a:t>
            </a:r>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2</a:t>
            </a:fld>
            <a:endParaRPr lang="en-US"/>
          </a:p>
        </p:txBody>
      </p:sp>
    </p:spTree>
    <p:extLst>
      <p:ext uri="{BB962C8B-B14F-4D97-AF65-F5344CB8AC3E}">
        <p14:creationId xmlns:p14="http://schemas.microsoft.com/office/powerpoint/2010/main" val="251479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D3112-C084-4096-B604-ED9372BBB0F6}" type="slidenum">
              <a:rPr lang="en-US" smtClean="0"/>
              <a:t>3</a:t>
            </a:fld>
            <a:endParaRPr lang="en-US"/>
          </a:p>
        </p:txBody>
      </p:sp>
    </p:spTree>
    <p:extLst>
      <p:ext uri="{BB962C8B-B14F-4D97-AF65-F5344CB8AC3E}">
        <p14:creationId xmlns:p14="http://schemas.microsoft.com/office/powerpoint/2010/main" val="317870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D3112-C084-4096-B604-ED9372BBB0F6}" type="slidenum">
              <a:rPr lang="en-US" smtClean="0"/>
              <a:t>4</a:t>
            </a:fld>
            <a:endParaRPr lang="en-US"/>
          </a:p>
        </p:txBody>
      </p:sp>
    </p:spTree>
    <p:extLst>
      <p:ext uri="{BB962C8B-B14F-4D97-AF65-F5344CB8AC3E}">
        <p14:creationId xmlns:p14="http://schemas.microsoft.com/office/powerpoint/2010/main" val="258980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D3112-C084-4096-B604-ED9372BBB0F6}" type="slidenum">
              <a:rPr lang="en-US" smtClean="0"/>
              <a:t>5</a:t>
            </a:fld>
            <a:endParaRPr lang="en-US"/>
          </a:p>
        </p:txBody>
      </p:sp>
    </p:spTree>
    <p:extLst>
      <p:ext uri="{BB962C8B-B14F-4D97-AF65-F5344CB8AC3E}">
        <p14:creationId xmlns:p14="http://schemas.microsoft.com/office/powerpoint/2010/main" val="370856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D3112-C084-4096-B604-ED9372BBB0F6}" type="slidenum">
              <a:rPr lang="en-US" smtClean="0"/>
              <a:t>6</a:t>
            </a:fld>
            <a:endParaRPr lang="en-US"/>
          </a:p>
        </p:txBody>
      </p:sp>
    </p:spTree>
    <p:extLst>
      <p:ext uri="{BB962C8B-B14F-4D97-AF65-F5344CB8AC3E}">
        <p14:creationId xmlns:p14="http://schemas.microsoft.com/office/powerpoint/2010/main" val="330160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1550" lvl="1" indent="-285750"/>
            <a:r>
              <a:rPr lang="en-US" sz="1600" i="1" dirty="0"/>
              <a:t>Note: CDBG funds are considered Federal grants. However, CDBG funds may be recognized as matching funds to other Federal funding sources in most circumstances.</a:t>
            </a:r>
          </a:p>
          <a:p>
            <a:pPr marL="971550" lvl="1" indent="-285750"/>
            <a:r>
              <a:rPr lang="en-US" sz="1600" i="1" dirty="0"/>
              <a:t>Funding for service areas of CAF II recipients can only be requested by the entity that is receiving the CAF II support, and such funding is limited to a 100% loan.</a:t>
            </a:r>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7</a:t>
            </a:fld>
            <a:endParaRPr lang="en-US"/>
          </a:p>
        </p:txBody>
      </p:sp>
    </p:spTree>
    <p:extLst>
      <p:ext uri="{BB962C8B-B14F-4D97-AF65-F5344CB8AC3E}">
        <p14:creationId xmlns:p14="http://schemas.microsoft.com/office/powerpoint/2010/main" val="222617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1550" lvl="1" indent="-285750"/>
            <a:r>
              <a:rPr lang="en-US" sz="1600" i="1" dirty="0"/>
              <a:t>Note: CDBG funds are considered Federal grants. However, CDBG funds may be recognized as matching funds to other Federal funding sources in most circumstances.</a:t>
            </a:r>
          </a:p>
          <a:p>
            <a:pPr marL="971550" lvl="1" indent="-285750"/>
            <a:r>
              <a:rPr lang="en-US" sz="1600" i="1" dirty="0"/>
              <a:t>Funding for service areas of CAF II recipients can only be requested by the entity that is receiving the CAF II support, and such funding is limited to a 100% loan.</a:t>
            </a:r>
          </a:p>
          <a:p>
            <a:endParaRPr lang="en-US" dirty="0"/>
          </a:p>
        </p:txBody>
      </p:sp>
      <p:sp>
        <p:nvSpPr>
          <p:cNvPr id="4" name="Slide Number Placeholder 3"/>
          <p:cNvSpPr>
            <a:spLocks noGrp="1"/>
          </p:cNvSpPr>
          <p:nvPr>
            <p:ph type="sldNum" sz="quarter" idx="10"/>
          </p:nvPr>
        </p:nvSpPr>
        <p:spPr/>
        <p:txBody>
          <a:bodyPr/>
          <a:lstStyle/>
          <a:p>
            <a:fld id="{612D3112-C084-4096-B604-ED9372BBB0F6}" type="slidenum">
              <a:rPr lang="en-US" smtClean="0"/>
              <a:t>8</a:t>
            </a:fld>
            <a:endParaRPr lang="en-US"/>
          </a:p>
        </p:txBody>
      </p:sp>
    </p:spTree>
    <p:extLst>
      <p:ext uri="{BB962C8B-B14F-4D97-AF65-F5344CB8AC3E}">
        <p14:creationId xmlns:p14="http://schemas.microsoft.com/office/powerpoint/2010/main" val="102310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D3112-C084-4096-B604-ED9372BBB0F6}" type="slidenum">
              <a:rPr lang="en-US" smtClean="0"/>
              <a:t>9</a:t>
            </a:fld>
            <a:endParaRPr lang="en-US"/>
          </a:p>
        </p:txBody>
      </p:sp>
    </p:spTree>
    <p:extLst>
      <p:ext uri="{BB962C8B-B14F-4D97-AF65-F5344CB8AC3E}">
        <p14:creationId xmlns:p14="http://schemas.microsoft.com/office/powerpoint/2010/main" val="2642375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44F95DF-C7B5-4A6B-AD12-10F852AC9419}"/>
              </a:ext>
            </a:extLst>
          </p:cNvPr>
          <p:cNvSpPr/>
          <p:nvPr userDrawn="1"/>
        </p:nvSpPr>
        <p:spPr>
          <a:xfrm>
            <a:off x="0" y="517071"/>
            <a:ext cx="12192000" cy="6600825"/>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DD70132-B4ED-435F-B087-8D762FE5DF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67033" y="2104571"/>
            <a:ext cx="6457933" cy="1485327"/>
          </a:xfrm>
          <a:prstGeom prst="rect">
            <a:avLst/>
          </a:prstGeom>
        </p:spPr>
      </p:pic>
      <p:sp>
        <p:nvSpPr>
          <p:cNvPr id="15" name="Rectangle 14">
            <a:extLst>
              <a:ext uri="{FF2B5EF4-FFF2-40B4-BE49-F238E27FC236}">
                <a16:creationId xmlns:a16="http://schemas.microsoft.com/office/drawing/2014/main" id="{314096FD-8CAA-4055-AE81-F802C021277F}"/>
              </a:ext>
            </a:extLst>
          </p:cNvPr>
          <p:cNvSpPr/>
          <p:nvPr userDrawn="1"/>
        </p:nvSpPr>
        <p:spPr>
          <a:xfrm>
            <a:off x="0" y="0"/>
            <a:ext cx="12192000" cy="1059543"/>
          </a:xfrm>
          <a:prstGeom prst="rect">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6E89678B-45AB-47B3-ABF7-915E131D1D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005953"/>
            <a:ext cx="12204594" cy="53590"/>
          </a:xfrm>
          <a:prstGeom prst="rect">
            <a:avLst/>
          </a:prstGeom>
        </p:spPr>
      </p:pic>
      <p:sp>
        <p:nvSpPr>
          <p:cNvPr id="17" name="Rectangle 16">
            <a:extLst>
              <a:ext uri="{FF2B5EF4-FFF2-40B4-BE49-F238E27FC236}">
                <a16:creationId xmlns:a16="http://schemas.microsoft.com/office/drawing/2014/main" id="{1EC84972-D179-422C-8894-F275F8EE68B8}"/>
              </a:ext>
            </a:extLst>
          </p:cNvPr>
          <p:cNvSpPr/>
          <p:nvPr userDrawn="1"/>
        </p:nvSpPr>
        <p:spPr>
          <a:xfrm>
            <a:off x="3048000" y="5532735"/>
            <a:ext cx="6096000" cy="584775"/>
          </a:xfrm>
          <a:prstGeom prst="rect">
            <a:avLst/>
          </a:prstGeom>
        </p:spPr>
        <p:txBody>
          <a:bodyPr>
            <a:spAutoFit/>
          </a:bodyPr>
          <a:lstStyle/>
          <a:p>
            <a:pPr algn="ctr"/>
            <a:r>
              <a:rPr lang="en-US" sz="1600" b="0" i="1" dirty="0">
                <a:solidFill>
                  <a:srgbClr val="282828"/>
                </a:solidFill>
                <a:effectLst/>
                <a:latin typeface="Source Sans Pro" panose="020B0503030403020204" pitchFamily="34" charset="0"/>
              </a:rPr>
              <a:t>The West Virginia Broadband Enhancement Council is created under the West Virginia Department of Commerce.</a:t>
            </a:r>
            <a:endParaRPr lang="en-US" sz="1600" i="1" dirty="0">
              <a:solidFill>
                <a:srgbClr val="282828"/>
              </a:solidFill>
              <a:latin typeface="Source Sans Pro" panose="020B0503030403020204" pitchFamily="34" charset="0"/>
            </a:endParaRPr>
          </a:p>
        </p:txBody>
      </p:sp>
      <p:sp>
        <p:nvSpPr>
          <p:cNvPr id="18" name="Rectangle 17">
            <a:extLst>
              <a:ext uri="{FF2B5EF4-FFF2-40B4-BE49-F238E27FC236}">
                <a16:creationId xmlns:a16="http://schemas.microsoft.com/office/drawing/2014/main" id="{2FBCF15B-B40B-44B4-AC96-13CDAF308CBD}"/>
              </a:ext>
            </a:extLst>
          </p:cNvPr>
          <p:cNvSpPr/>
          <p:nvPr userDrawn="1"/>
        </p:nvSpPr>
        <p:spPr>
          <a:xfrm>
            <a:off x="3602753" y="4439503"/>
            <a:ext cx="4986494" cy="369332"/>
          </a:xfrm>
          <a:prstGeom prst="rect">
            <a:avLst/>
          </a:prstGeom>
        </p:spPr>
        <p:txBody>
          <a:bodyPr wrap="none">
            <a:spAutoFit/>
          </a:bodyPr>
          <a:lstStyle/>
          <a:p>
            <a:pPr algn="ctr"/>
            <a:r>
              <a:rPr lang="en-US" b="1" i="0" dirty="0">
                <a:solidFill>
                  <a:srgbClr val="282828"/>
                </a:solidFill>
                <a:effectLst/>
                <a:latin typeface="Source Sans Pro" panose="020B0503030403020204" pitchFamily="34" charset="0"/>
              </a:rPr>
              <a:t>Ed </a:t>
            </a:r>
            <a:r>
              <a:rPr lang="en-US" b="1" i="0" dirty="0" err="1">
                <a:solidFill>
                  <a:srgbClr val="282828"/>
                </a:solidFill>
                <a:effectLst/>
                <a:latin typeface="Source Sans Pro" panose="020B0503030403020204" pitchFamily="34" charset="0"/>
              </a:rPr>
              <a:t>Gaunch</a:t>
            </a:r>
            <a:r>
              <a:rPr lang="en-US" b="0" i="0" dirty="0">
                <a:solidFill>
                  <a:srgbClr val="282828"/>
                </a:solidFill>
                <a:effectLst/>
                <a:latin typeface="Source Sans Pro" panose="020B0503030403020204" pitchFamily="34" charset="0"/>
              </a:rPr>
              <a:t>, </a:t>
            </a:r>
            <a:r>
              <a:rPr lang="en-US" b="0" i="1" dirty="0">
                <a:solidFill>
                  <a:srgbClr val="282828"/>
                </a:solidFill>
                <a:effectLst/>
                <a:latin typeface="Source Sans Pro" panose="020B0503030403020204" pitchFamily="34" charset="0"/>
              </a:rPr>
              <a:t>Secretary</a:t>
            </a:r>
            <a:r>
              <a:rPr lang="en-US" b="0" i="0" dirty="0">
                <a:solidFill>
                  <a:srgbClr val="282828"/>
                </a:solidFill>
                <a:effectLst/>
                <a:latin typeface="Source Sans Pro" panose="020B0503030403020204" pitchFamily="34" charset="0"/>
              </a:rPr>
              <a:t>  |  </a:t>
            </a:r>
            <a:r>
              <a:rPr lang="en-US" b="1" i="0" dirty="0">
                <a:solidFill>
                  <a:srgbClr val="282828"/>
                </a:solidFill>
                <a:effectLst/>
                <a:latin typeface="Source Sans Pro" panose="020B0503030403020204" pitchFamily="34" charset="0"/>
              </a:rPr>
              <a:t>Robert Hinton</a:t>
            </a:r>
            <a:r>
              <a:rPr lang="en-US" b="0" i="0" dirty="0">
                <a:solidFill>
                  <a:srgbClr val="282828"/>
                </a:solidFill>
                <a:effectLst/>
                <a:latin typeface="Source Sans Pro" panose="020B0503030403020204" pitchFamily="34" charset="0"/>
              </a:rPr>
              <a:t>, </a:t>
            </a:r>
            <a:r>
              <a:rPr lang="en-US" b="0" i="1" dirty="0">
                <a:solidFill>
                  <a:srgbClr val="282828"/>
                </a:solidFill>
                <a:effectLst/>
                <a:latin typeface="Source Sans Pro" panose="020B0503030403020204" pitchFamily="34" charset="0"/>
              </a:rPr>
              <a:t>Chairman</a:t>
            </a:r>
            <a:endParaRPr lang="en-US" dirty="0">
              <a:solidFill>
                <a:srgbClr val="282828"/>
              </a:solidFill>
              <a:latin typeface="Source Sans Pro" panose="020B0503030403020204" pitchFamily="34" charset="0"/>
            </a:endParaRPr>
          </a:p>
        </p:txBody>
      </p:sp>
      <p:sp>
        <p:nvSpPr>
          <p:cNvPr id="19" name="Oval 18">
            <a:extLst>
              <a:ext uri="{FF2B5EF4-FFF2-40B4-BE49-F238E27FC236}">
                <a16:creationId xmlns:a16="http://schemas.microsoft.com/office/drawing/2014/main" id="{720793DE-0D6C-4D72-B7B7-A0843BAD9601}"/>
              </a:ext>
            </a:extLst>
          </p:cNvPr>
          <p:cNvSpPr/>
          <p:nvPr userDrawn="1"/>
        </p:nvSpPr>
        <p:spPr>
          <a:xfrm>
            <a:off x="5105400" y="5029200"/>
            <a:ext cx="215900" cy="215900"/>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495C1DA-4C1B-4968-9409-9D337BD5E966}"/>
              </a:ext>
            </a:extLst>
          </p:cNvPr>
          <p:cNvSpPr/>
          <p:nvPr userDrawn="1"/>
        </p:nvSpPr>
        <p:spPr>
          <a:xfrm>
            <a:off x="5626100" y="5029200"/>
            <a:ext cx="215900" cy="215900"/>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826120-885C-45A1-AB8E-BEECBFD26FEC}"/>
              </a:ext>
            </a:extLst>
          </p:cNvPr>
          <p:cNvSpPr/>
          <p:nvPr userDrawn="1"/>
        </p:nvSpPr>
        <p:spPr>
          <a:xfrm>
            <a:off x="6146800" y="5018385"/>
            <a:ext cx="215900" cy="215900"/>
          </a:xfrm>
          <a:prstGeom prst="ellipse">
            <a:avLst/>
          </a:prstGeom>
          <a:solidFill>
            <a:srgbClr val="FF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9482496-66E2-4682-A32A-97B1449EFF5D}"/>
              </a:ext>
            </a:extLst>
          </p:cNvPr>
          <p:cNvSpPr/>
          <p:nvPr userDrawn="1"/>
        </p:nvSpPr>
        <p:spPr>
          <a:xfrm>
            <a:off x="6667500" y="5018385"/>
            <a:ext cx="215900" cy="215900"/>
          </a:xfrm>
          <a:prstGeom prst="ellipse">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70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9A99-0253-4094-AFB8-85319EC17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F5CB8-143E-43DA-BBAD-66B7D31C7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05C79-064C-4D98-986F-47E16DCA3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DE16EA-4B6B-42ED-AC89-1253A8814293}"/>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6" name="Footer Placeholder 5">
            <a:extLst>
              <a:ext uri="{FF2B5EF4-FFF2-40B4-BE49-F238E27FC236}">
                <a16:creationId xmlns:a16="http://schemas.microsoft.com/office/drawing/2014/main" id="{C1728F20-E87B-40A6-9FC6-F44B077DC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619480-932C-41F7-88C1-DA60EF23802A}"/>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376492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149D-4BA9-4A02-9EB3-8F6897590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3AD5-73A7-4809-9D32-CB8481E75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E87BA2-A1D5-4E35-9D62-1CD62216E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42E807-C561-4969-890E-973A0184E02D}"/>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6" name="Footer Placeholder 5">
            <a:extLst>
              <a:ext uri="{FF2B5EF4-FFF2-40B4-BE49-F238E27FC236}">
                <a16:creationId xmlns:a16="http://schemas.microsoft.com/office/drawing/2014/main" id="{050C9D1A-D4D5-4D0C-A13E-21E5D00AC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3CBA7-538F-49FF-AFC3-F0C39FAE71A7}"/>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1823430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F133-D9A8-41B4-B147-FD83A71B6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6F0E7-8C1F-4682-8244-05EB58C55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47916-4B47-4798-B8E7-2B85933B0A84}"/>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5" name="Footer Placeholder 4">
            <a:extLst>
              <a:ext uri="{FF2B5EF4-FFF2-40B4-BE49-F238E27FC236}">
                <a16:creationId xmlns:a16="http://schemas.microsoft.com/office/drawing/2014/main" id="{FD611790-0158-41BC-A707-76B386007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81CC-C15B-4F6E-891A-55D7343697E5}"/>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3843094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A8A3A-6183-40BE-849B-A73348B85A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A805C-2EEB-421F-892F-2C82E897DD3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6927-D4F0-49C6-B821-C9F020630CBC}"/>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5" name="Footer Placeholder 4">
            <a:extLst>
              <a:ext uri="{FF2B5EF4-FFF2-40B4-BE49-F238E27FC236}">
                <a16:creationId xmlns:a16="http://schemas.microsoft.com/office/drawing/2014/main" id="{9DDE0E55-A916-4465-9FDF-01F9EB1A0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DCBF-4A25-4F9C-B805-29B4222724CF}"/>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24000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97CF8B-0F6D-4F8E-AA93-6CF485F1FB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764" b="8598"/>
          <a:stretch/>
        </p:blipFill>
        <p:spPr>
          <a:xfrm>
            <a:off x="0" y="0"/>
            <a:ext cx="12192000" cy="2612422"/>
          </a:xfrm>
          <a:prstGeom prst="rect">
            <a:avLst/>
          </a:prstGeom>
        </p:spPr>
      </p:pic>
      <p:sp>
        <p:nvSpPr>
          <p:cNvPr id="2" name="Title 1">
            <a:extLst>
              <a:ext uri="{FF2B5EF4-FFF2-40B4-BE49-F238E27FC236}">
                <a16:creationId xmlns:a16="http://schemas.microsoft.com/office/drawing/2014/main" id="{AE7086E5-E9E2-4DCF-B968-BEA473EAE853}"/>
              </a:ext>
            </a:extLst>
          </p:cNvPr>
          <p:cNvSpPr>
            <a:spLocks noGrp="1"/>
          </p:cNvSpPr>
          <p:nvPr>
            <p:ph type="ctrTitle" hasCustomPrompt="1"/>
          </p:nvPr>
        </p:nvSpPr>
        <p:spPr>
          <a:xfrm>
            <a:off x="293717" y="1163213"/>
            <a:ext cx="9144000" cy="766763"/>
          </a:xfrm>
        </p:spPr>
        <p:txBody>
          <a:bodyPr anchor="b">
            <a:noAutofit/>
          </a:bodyPr>
          <a:lstStyle>
            <a:lvl1pPr algn="l">
              <a:defRPr sz="4000">
                <a:solidFill>
                  <a:schemeClr val="bg1"/>
                </a:solidFill>
                <a:latin typeface="Source Sans Pro" panose="020B0503030403020204" pitchFamily="34" charset="0"/>
                <a:ea typeface="Source Sans Pro" panose="020B0503030403020204" pitchFamily="34" charset="0"/>
              </a:defRPr>
            </a:lvl1pPr>
          </a:lstStyle>
          <a:p>
            <a:r>
              <a:rPr lang="en-US" dirty="0"/>
              <a:t>Click to edit Section Title</a:t>
            </a:r>
          </a:p>
        </p:txBody>
      </p:sp>
      <p:sp>
        <p:nvSpPr>
          <p:cNvPr id="3" name="Subtitle 2">
            <a:extLst>
              <a:ext uri="{FF2B5EF4-FFF2-40B4-BE49-F238E27FC236}">
                <a16:creationId xmlns:a16="http://schemas.microsoft.com/office/drawing/2014/main" id="{BC71EAAA-5911-45A3-AC66-AC2F8CC43E2D}"/>
              </a:ext>
            </a:extLst>
          </p:cNvPr>
          <p:cNvSpPr>
            <a:spLocks noGrp="1"/>
          </p:cNvSpPr>
          <p:nvPr>
            <p:ph type="subTitle" idx="1" hasCustomPrompt="1"/>
          </p:nvPr>
        </p:nvSpPr>
        <p:spPr>
          <a:xfrm>
            <a:off x="293717" y="1965442"/>
            <a:ext cx="9144000" cy="365125"/>
          </a:xfrm>
        </p:spPr>
        <p:txBody>
          <a:bodyPr>
            <a:normAutofit/>
          </a:bodyPr>
          <a:lstStyle>
            <a:lvl1pPr marL="0" indent="0" algn="l">
              <a:buNone/>
              <a:defRPr sz="18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1" name="Graphic 10">
            <a:extLst>
              <a:ext uri="{FF2B5EF4-FFF2-40B4-BE49-F238E27FC236}">
                <a16:creationId xmlns:a16="http://schemas.microsoft.com/office/drawing/2014/main" id="{FCFAE567-CBA4-4ED1-A29A-812916BC57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612422"/>
            <a:ext cx="12204594" cy="171114"/>
          </a:xfrm>
          <a:prstGeom prst="rect">
            <a:avLst/>
          </a:prstGeom>
        </p:spPr>
      </p:pic>
      <p:pic>
        <p:nvPicPr>
          <p:cNvPr id="14" name="Picture 13">
            <a:extLst>
              <a:ext uri="{FF2B5EF4-FFF2-40B4-BE49-F238E27FC236}">
                <a16:creationId xmlns:a16="http://schemas.microsoft.com/office/drawing/2014/main" id="{0CC8E0E9-D5D2-4111-A03D-D9289474E2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31906" y="6266244"/>
            <a:ext cx="2022208" cy="465108"/>
          </a:xfrm>
          <a:prstGeom prst="rect">
            <a:avLst/>
          </a:prstGeom>
        </p:spPr>
      </p:pic>
    </p:spTree>
    <p:extLst>
      <p:ext uri="{BB962C8B-B14F-4D97-AF65-F5344CB8AC3E}">
        <p14:creationId xmlns:p14="http://schemas.microsoft.com/office/powerpoint/2010/main" val="303234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8E589F-9221-47A5-B018-3008834993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0306" y="221559"/>
            <a:ext cx="2022208" cy="465108"/>
          </a:xfrm>
          <a:prstGeom prst="rect">
            <a:avLst/>
          </a:prstGeom>
        </p:spPr>
      </p:pic>
      <p:pic>
        <p:nvPicPr>
          <p:cNvPr id="13" name="Graphic 12">
            <a:extLst>
              <a:ext uri="{FF2B5EF4-FFF2-40B4-BE49-F238E27FC236}">
                <a16:creationId xmlns:a16="http://schemas.microsoft.com/office/drawing/2014/main" id="{E4A7642C-FF1D-46FB-9E8D-EE4F276842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00825"/>
            <a:ext cx="12192000" cy="257175"/>
          </a:xfrm>
          <a:prstGeom prst="rect">
            <a:avLst/>
          </a:prstGeom>
        </p:spPr>
      </p:pic>
      <p:sp>
        <p:nvSpPr>
          <p:cNvPr id="21" name="Title 1">
            <a:extLst>
              <a:ext uri="{FF2B5EF4-FFF2-40B4-BE49-F238E27FC236}">
                <a16:creationId xmlns:a16="http://schemas.microsoft.com/office/drawing/2014/main" id="{0E4A0D0E-15A4-4592-B698-0EF8DD664869}"/>
              </a:ext>
            </a:extLst>
          </p:cNvPr>
          <p:cNvSpPr>
            <a:spLocks noGrp="1"/>
          </p:cNvSpPr>
          <p:nvPr>
            <p:ph type="ctrTitle"/>
          </p:nvPr>
        </p:nvSpPr>
        <p:spPr>
          <a:xfrm>
            <a:off x="1640116" y="1508710"/>
            <a:ext cx="9144000" cy="523220"/>
          </a:xfrm>
        </p:spPr>
        <p:txBody>
          <a:bodyPr anchor="b">
            <a:noAutofit/>
          </a:bodyPr>
          <a:lstStyle>
            <a:lvl1pPr algn="l">
              <a:defRPr sz="28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stStyle>
          <a:p>
            <a:r>
              <a:rPr lang="en-US" dirty="0"/>
              <a:t>Click to edit Master title style</a:t>
            </a:r>
          </a:p>
        </p:txBody>
      </p:sp>
      <p:sp>
        <p:nvSpPr>
          <p:cNvPr id="25" name="Text Placeholder 24">
            <a:extLst>
              <a:ext uri="{FF2B5EF4-FFF2-40B4-BE49-F238E27FC236}">
                <a16:creationId xmlns:a16="http://schemas.microsoft.com/office/drawing/2014/main" id="{727F0426-4DBB-4381-8FD6-8997239D699D}"/>
              </a:ext>
            </a:extLst>
          </p:cNvPr>
          <p:cNvSpPr>
            <a:spLocks noGrp="1"/>
          </p:cNvSpPr>
          <p:nvPr>
            <p:ph type="body" sz="quarter" idx="10" hasCustomPrompt="1"/>
          </p:nvPr>
        </p:nvSpPr>
        <p:spPr>
          <a:xfrm>
            <a:off x="1639888" y="2146300"/>
            <a:ext cx="9144000" cy="3302000"/>
          </a:xfrm>
        </p:spPr>
        <p:txBody>
          <a:bodyPr>
            <a:normAutofit/>
          </a:bodyPr>
          <a:lstStyle>
            <a:lvl1pPr marL="0" indent="0">
              <a:buNone/>
              <a:defRPr sz="1800">
                <a:latin typeface="Source Sans Pro" panose="020B0503030403020204" pitchFamily="34" charset="0"/>
                <a:ea typeface="Source Sans Pro" panose="020B0503030403020204" pitchFamily="34" charset="0"/>
              </a:defRPr>
            </a:lvl1pPr>
          </a:lstStyle>
          <a:p>
            <a:pPr lvl="0"/>
            <a:r>
              <a:rPr lang="en-US" dirty="0"/>
              <a:t>Click to edit content.</a:t>
            </a:r>
          </a:p>
        </p:txBody>
      </p:sp>
    </p:spTree>
    <p:extLst>
      <p:ext uri="{BB962C8B-B14F-4D97-AF65-F5344CB8AC3E}">
        <p14:creationId xmlns:p14="http://schemas.microsoft.com/office/powerpoint/2010/main" val="67965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0036-0F96-48ED-8299-C3E71F737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C5007-490A-475A-B40E-BD4628A55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EA4B61-A7BA-4D4E-B93D-CE51C0FE0E65}"/>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5" name="Footer Placeholder 4">
            <a:extLst>
              <a:ext uri="{FF2B5EF4-FFF2-40B4-BE49-F238E27FC236}">
                <a16:creationId xmlns:a16="http://schemas.microsoft.com/office/drawing/2014/main" id="{435CF9E0-7D19-4B5E-8CAA-185D79C89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391B5-8D59-4045-A6D9-9905365183F4}"/>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232398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8A4E-8B0D-472A-A319-05199443F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91D62-3AB7-40B9-A492-047E7D99A7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C26476-126C-4163-91E7-691F8AD7A6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A9C8A-D9A9-418E-94F0-FA5FE54B2B99}"/>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6" name="Footer Placeholder 5">
            <a:extLst>
              <a:ext uri="{FF2B5EF4-FFF2-40B4-BE49-F238E27FC236}">
                <a16:creationId xmlns:a16="http://schemas.microsoft.com/office/drawing/2014/main" id="{DDFC0572-BC71-434A-8F2B-B30547B59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00147-0A34-4C30-B2A4-299BBB7BFA94}"/>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149027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825F-D56A-49A4-B8A5-3E875847C5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C17C9-9ADA-49AA-B96D-09D491231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8BBAAE-7DAE-4E5A-AED6-A650082D4A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4E502D-E43D-4B64-91F1-2A244F068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89EA83-FA57-4266-AE24-2A05423977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B9BEA8-F392-4D85-A485-977398D573EA}"/>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8" name="Footer Placeholder 7">
            <a:extLst>
              <a:ext uri="{FF2B5EF4-FFF2-40B4-BE49-F238E27FC236}">
                <a16:creationId xmlns:a16="http://schemas.microsoft.com/office/drawing/2014/main" id="{B3BFE2B7-E390-424B-8EE3-2BB8ED243A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76CE33-89F0-4A1A-93A8-59A69AC28597}"/>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45884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9DF8-3874-4A62-9797-54548E9B2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717A04-25C6-450C-ADA4-DDF151DF35EE}"/>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4" name="Footer Placeholder 3">
            <a:extLst>
              <a:ext uri="{FF2B5EF4-FFF2-40B4-BE49-F238E27FC236}">
                <a16:creationId xmlns:a16="http://schemas.microsoft.com/office/drawing/2014/main" id="{2A9EC7FF-27DD-465D-BB73-CD3397B19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FE386-C5D6-4050-BBBE-4F640E0040E9}"/>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321473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C7B41-DDE4-4760-BB7E-06E53DFC5B3C}"/>
              </a:ext>
            </a:extLst>
          </p:cNvPr>
          <p:cNvSpPr>
            <a:spLocks noGrp="1"/>
          </p:cNvSpPr>
          <p:nvPr>
            <p:ph type="dt" sz="half" idx="10"/>
          </p:nvPr>
        </p:nvSpPr>
        <p:spPr/>
        <p:txBody>
          <a:bodyPr/>
          <a:lstStyle/>
          <a:p>
            <a:fld id="{AC1ACF3C-8725-42AF-BA47-A30F37B9D947}" type="datetimeFigureOut">
              <a:rPr lang="en-US" smtClean="0"/>
              <a:t>1/8/2019</a:t>
            </a:fld>
            <a:endParaRPr lang="en-US"/>
          </a:p>
        </p:txBody>
      </p:sp>
      <p:sp>
        <p:nvSpPr>
          <p:cNvPr id="3" name="Footer Placeholder 2">
            <a:extLst>
              <a:ext uri="{FF2B5EF4-FFF2-40B4-BE49-F238E27FC236}">
                <a16:creationId xmlns:a16="http://schemas.microsoft.com/office/drawing/2014/main" id="{E931128C-DF35-4BAC-886F-C70B9C982F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C98174-68AD-417D-A284-F1E2A4AFEC5E}"/>
              </a:ext>
            </a:extLst>
          </p:cNvPr>
          <p:cNvSpPr>
            <a:spLocks noGrp="1"/>
          </p:cNvSpPr>
          <p:nvPr>
            <p:ph type="sldNum" sz="quarter" idx="12"/>
          </p:nvPr>
        </p:nvSpPr>
        <p:spPr/>
        <p:txBody>
          <a:bodyPr/>
          <a:lstStyle/>
          <a:p>
            <a:fld id="{DF56A965-088C-4DF3-B374-3AC093117A9A}" type="slidenum">
              <a:rPr lang="en-US" smtClean="0"/>
              <a:t>‹#›</a:t>
            </a:fld>
            <a:endParaRPr lang="en-US"/>
          </a:p>
        </p:txBody>
      </p:sp>
    </p:spTree>
    <p:extLst>
      <p:ext uri="{BB962C8B-B14F-4D97-AF65-F5344CB8AC3E}">
        <p14:creationId xmlns:p14="http://schemas.microsoft.com/office/powerpoint/2010/main" val="140702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BA739C-2C4E-4435-94A0-4D1377144E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0306" y="221559"/>
            <a:ext cx="2022208" cy="465108"/>
          </a:xfrm>
          <a:prstGeom prst="rect">
            <a:avLst/>
          </a:prstGeom>
        </p:spPr>
      </p:pic>
      <p:pic>
        <p:nvPicPr>
          <p:cNvPr id="6" name="Graphic 5">
            <a:extLst>
              <a:ext uri="{FF2B5EF4-FFF2-40B4-BE49-F238E27FC236}">
                <a16:creationId xmlns:a16="http://schemas.microsoft.com/office/drawing/2014/main" id="{B288268D-1503-4C22-A203-B263D3A3B8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00825"/>
            <a:ext cx="12192000" cy="257175"/>
          </a:xfrm>
          <a:prstGeom prst="rect">
            <a:avLst/>
          </a:prstGeom>
        </p:spPr>
      </p:pic>
    </p:spTree>
    <p:extLst>
      <p:ext uri="{BB962C8B-B14F-4D97-AF65-F5344CB8AC3E}">
        <p14:creationId xmlns:p14="http://schemas.microsoft.com/office/powerpoint/2010/main" val="1125208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742DC-D81E-4B91-AB6F-6E6DD51490EC}"/>
              </a:ext>
            </a:extLst>
          </p:cNvPr>
          <p:cNvSpPr>
            <a:spLocks noGrp="1"/>
          </p:cNvSpPr>
          <p:nvPr>
            <p:ph type="title"/>
          </p:nvPr>
        </p:nvSpPr>
        <p:spPr>
          <a:xfrm>
            <a:off x="846513"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6243058-5C13-4762-86B3-82E51BA774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301214-75BA-42AB-A8EF-11568A2D3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ACF3C-8725-42AF-BA47-A30F37B9D947}" type="datetimeFigureOut">
              <a:rPr lang="en-US" smtClean="0"/>
              <a:t>1/8/2019</a:t>
            </a:fld>
            <a:endParaRPr lang="en-US"/>
          </a:p>
        </p:txBody>
      </p:sp>
      <p:sp>
        <p:nvSpPr>
          <p:cNvPr id="5" name="Footer Placeholder 4">
            <a:extLst>
              <a:ext uri="{FF2B5EF4-FFF2-40B4-BE49-F238E27FC236}">
                <a16:creationId xmlns:a16="http://schemas.microsoft.com/office/drawing/2014/main" id="{D39499DD-EDA3-4F78-804E-7A054A17C5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16732-5D44-473E-81E2-21E91905A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6A965-088C-4DF3-B374-3AC093117A9A}" type="slidenum">
              <a:rPr lang="en-US" smtClean="0"/>
              <a:t>‹#›</a:t>
            </a:fld>
            <a:endParaRPr lang="en-US"/>
          </a:p>
        </p:txBody>
      </p:sp>
    </p:spTree>
    <p:extLst>
      <p:ext uri="{BB962C8B-B14F-4D97-AF65-F5344CB8AC3E}">
        <p14:creationId xmlns:p14="http://schemas.microsoft.com/office/powerpoint/2010/main" val="290936658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connect.usda.gov/s/rd-rdae-mapping-too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reconnect.usda.gov/"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hyperlink" Target="https://broadband.wv.gov/" TargetMode="External"/><Relationship Id="rId4" Type="http://schemas.openxmlformats.org/officeDocument/2006/relationships/hyperlink" Target="mailto:WVBroadbandCouncil@wv.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broadband.wv.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reconnect.usda.gov" TargetMode="External"/><Relationship Id="rId4" Type="http://schemas.openxmlformats.org/officeDocument/2006/relationships/hyperlink" Target="mailto:WVBroadbandCouncil@wv.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83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433240"/>
            <a:ext cx="9144000" cy="523220"/>
          </a:xfrm>
        </p:spPr>
        <p:txBody>
          <a:bodyPr/>
          <a:lstStyle/>
          <a:p>
            <a:r>
              <a:rPr lang="en-US" dirty="0"/>
              <a:t>Mapping Assistance</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7" y="1188751"/>
            <a:ext cx="9642879" cy="894550"/>
          </a:xfrm>
        </p:spPr>
        <p:txBody>
          <a:bodyPr>
            <a:noAutofit/>
          </a:bodyPr>
          <a:lstStyle/>
          <a:p>
            <a:pPr>
              <a:lnSpc>
                <a:spcPct val="110000"/>
              </a:lnSpc>
            </a:pPr>
            <a:r>
              <a:rPr lang="en-US" sz="1600" dirty="0"/>
              <a:t>WVBEC will assist possible applicants in identifying potentially eligible areas within West Virginia.   The USDA interactive mapping tool is available at: </a:t>
            </a:r>
            <a:r>
              <a:rPr lang="en-US" sz="1600" dirty="0">
                <a:hlinkClick r:id="rId3"/>
              </a:rPr>
              <a:t>https://reconnect.usda.gov/s/rd-rdae-mapping-tool</a:t>
            </a:r>
            <a:r>
              <a:rPr lang="en-US" sz="1600" dirty="0"/>
              <a:t>, providing the following information: </a:t>
            </a:r>
          </a:p>
          <a:p>
            <a:pPr>
              <a:lnSpc>
                <a:spcPct val="110000"/>
              </a:lnSpc>
            </a:pPr>
            <a:endParaRPr lang="en-US" sz="1600" dirty="0"/>
          </a:p>
        </p:txBody>
      </p:sp>
      <p:sp>
        <p:nvSpPr>
          <p:cNvPr id="4" name="Oval 3">
            <a:extLst>
              <a:ext uri="{FF2B5EF4-FFF2-40B4-BE49-F238E27FC236}">
                <a16:creationId xmlns:a16="http://schemas.microsoft.com/office/drawing/2014/main" id="{45EF779D-E11A-444A-BB7D-2E6946B6FC9D}"/>
              </a:ext>
            </a:extLst>
          </p:cNvPr>
          <p:cNvSpPr/>
          <p:nvPr/>
        </p:nvSpPr>
        <p:spPr>
          <a:xfrm>
            <a:off x="1000976" y="417949"/>
            <a:ext cx="549677" cy="549677"/>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45605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8.</a:t>
            </a:r>
          </a:p>
        </p:txBody>
      </p:sp>
      <p:pic>
        <p:nvPicPr>
          <p:cNvPr id="6" name="Picture 5">
            <a:extLst>
              <a:ext uri="{FF2B5EF4-FFF2-40B4-BE49-F238E27FC236}">
                <a16:creationId xmlns:a16="http://schemas.microsoft.com/office/drawing/2014/main" id="{6B69C2AF-C5C9-4266-B29F-37C2AC39701F}"/>
              </a:ext>
            </a:extLst>
          </p:cNvPr>
          <p:cNvPicPr>
            <a:picLocks noChangeAspect="1"/>
          </p:cNvPicPr>
          <p:nvPr/>
        </p:nvPicPr>
        <p:blipFill>
          <a:blip r:embed="rId4"/>
          <a:stretch>
            <a:fillRect/>
          </a:stretch>
        </p:blipFill>
        <p:spPr>
          <a:xfrm>
            <a:off x="5924378" y="2271044"/>
            <a:ext cx="5922620" cy="319802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854CF83-8590-463D-8464-EBA8BD993223}"/>
              </a:ext>
            </a:extLst>
          </p:cNvPr>
          <p:cNvSpPr txBox="1"/>
          <p:nvPr/>
        </p:nvSpPr>
        <p:spPr>
          <a:xfrm>
            <a:off x="1639887" y="2145882"/>
            <a:ext cx="4339808" cy="4038029"/>
          </a:xfrm>
          <a:prstGeom prst="rect">
            <a:avLst/>
          </a:prstGeom>
          <a:noFill/>
        </p:spPr>
        <p:txBody>
          <a:bodyPr wrap="square" rtlCol="0">
            <a:spAutoFit/>
          </a:bodyPr>
          <a:lstStyle/>
          <a:p>
            <a:pPr marL="514350" indent="-285750">
              <a:lnSpc>
                <a:spcPct val="110000"/>
              </a:lnSpc>
              <a:buFont typeface="Arial" panose="020B0604020202020204" pitchFamily="34" charset="0"/>
              <a:buChar char="•"/>
            </a:pPr>
            <a:r>
              <a:rPr lang="en-US" sz="1600" dirty="0">
                <a:latin typeface="Source Sans Pro" panose="020B0503030403020204" pitchFamily="34" charset="0"/>
              </a:rPr>
              <a:t>CAF II Winners</a:t>
            </a:r>
          </a:p>
          <a:p>
            <a:pPr marL="514350" indent="-285750">
              <a:lnSpc>
                <a:spcPct val="110000"/>
              </a:lnSpc>
              <a:buFont typeface="Arial" panose="020B0604020202020204" pitchFamily="34" charset="0"/>
              <a:buChar char="•"/>
            </a:pPr>
            <a:r>
              <a:rPr lang="en-US" sz="1600" dirty="0">
                <a:latin typeface="Source Sans Pro" panose="020B0503030403020204" pitchFamily="34" charset="0"/>
              </a:rPr>
              <a:t>Non-Rural Areas</a:t>
            </a:r>
          </a:p>
          <a:p>
            <a:pPr marL="514350" indent="-285750">
              <a:lnSpc>
                <a:spcPct val="110000"/>
              </a:lnSpc>
              <a:buFont typeface="Arial" panose="020B0604020202020204" pitchFamily="34" charset="0"/>
              <a:buChar char="•"/>
            </a:pPr>
            <a:r>
              <a:rPr lang="en-US" sz="1600" dirty="0">
                <a:latin typeface="Source Sans Pro" panose="020B0503030403020204" pitchFamily="34" charset="0"/>
              </a:rPr>
              <a:t>Pending Applications </a:t>
            </a:r>
          </a:p>
          <a:p>
            <a:pPr marL="514350" indent="-285750">
              <a:lnSpc>
                <a:spcPct val="110000"/>
              </a:lnSpc>
              <a:buFont typeface="Arial" panose="020B0604020202020204" pitchFamily="34" charset="0"/>
              <a:buChar char="•"/>
            </a:pPr>
            <a:r>
              <a:rPr lang="en-US" sz="1600" dirty="0">
                <a:latin typeface="Source Sans Pro" panose="020B0503030403020204" pitchFamily="34" charset="0"/>
              </a:rPr>
              <a:t>Protected Broadband Borrower Service Areas </a:t>
            </a:r>
          </a:p>
          <a:p>
            <a:pPr marL="514350" indent="-285750">
              <a:lnSpc>
                <a:spcPct val="110000"/>
              </a:lnSpc>
              <a:buFont typeface="Arial" panose="020B0604020202020204" pitchFamily="34" charset="0"/>
              <a:buChar char="•"/>
            </a:pPr>
            <a:r>
              <a:rPr lang="en-US" sz="1600" dirty="0">
                <a:latin typeface="Source Sans Pro" panose="020B0503030403020204" pitchFamily="34" charset="0"/>
              </a:rPr>
              <a:t>Special Evaluation Criteria, such as community facilities, health care facilities and educational facilities.</a:t>
            </a:r>
            <a:br>
              <a:rPr lang="en-US" sz="1600" dirty="0">
                <a:latin typeface="Source Sans Pro" panose="020B0503030403020204" pitchFamily="34" charset="0"/>
              </a:rPr>
            </a:br>
            <a:endParaRPr lang="en-US" sz="1600" dirty="0">
              <a:latin typeface="Source Sans Pro" panose="020B0503030403020204" pitchFamily="34" charset="0"/>
            </a:endParaRPr>
          </a:p>
          <a:p>
            <a:pPr>
              <a:lnSpc>
                <a:spcPct val="100000"/>
              </a:lnSpc>
            </a:pPr>
            <a:r>
              <a:rPr lang="en-US" sz="1600" dirty="0">
                <a:latin typeface="Source Sans Pro" panose="020B0503030403020204" pitchFamily="34" charset="0"/>
              </a:rPr>
              <a:t>For unserved areas, start with the FCC's Broadband Deployment Map (broadbandmap.fcc.gov/#/).   Supplement with additional specific, granular, documentable information about unserved areas.</a:t>
            </a:r>
          </a:p>
          <a:p>
            <a:endParaRPr lang="en-US" dirty="0">
              <a:latin typeface="Source Sans Pro" panose="020B0503030403020204" pitchFamily="34" charset="0"/>
            </a:endParaRPr>
          </a:p>
        </p:txBody>
      </p:sp>
    </p:spTree>
    <p:extLst>
      <p:ext uri="{BB962C8B-B14F-4D97-AF65-F5344CB8AC3E}">
        <p14:creationId xmlns:p14="http://schemas.microsoft.com/office/powerpoint/2010/main" val="354164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b="1" dirty="0"/>
              <a:t>Speed Requirements for Funded Projects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2589346"/>
            <a:ext cx="9143999" cy="2679772"/>
          </a:xfrm>
        </p:spPr>
        <p:txBody>
          <a:bodyPr>
            <a:normAutofit/>
          </a:bodyPr>
          <a:lstStyle/>
          <a:p>
            <a:pPr marL="342900" indent="-342900">
              <a:buFont typeface="Arial" panose="020B0604020202020204" pitchFamily="34" charset="0"/>
              <a:buChar char="•"/>
            </a:pPr>
            <a:r>
              <a:rPr lang="en-US" sz="2000" dirty="0"/>
              <a:t>Applicants must propose to build a network that is capable of providing service to every household, farm, and business in the Proposed Funded Service Area at a speed of 25 Mbps downstream and 3 Mbps upstream.</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Under the 50% loan / 50% grant and 100% grant categories, projects that are proposing to build a network capable of providing at least 100 Mbps symmetrical service will score higher.</a:t>
            </a:r>
            <a:endParaRPr lang="en-US" sz="2000" b="1" dirty="0"/>
          </a:p>
        </p:txBody>
      </p:sp>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FA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153152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9.</a:t>
            </a:r>
          </a:p>
        </p:txBody>
      </p:sp>
    </p:spTree>
    <p:extLst>
      <p:ext uri="{BB962C8B-B14F-4D97-AF65-F5344CB8AC3E}">
        <p14:creationId xmlns:p14="http://schemas.microsoft.com/office/powerpoint/2010/main" val="243568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b="1" dirty="0"/>
              <a:t>Local Match Requirements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40116" y="2591535"/>
            <a:ext cx="9144000" cy="1674929"/>
          </a:xfrm>
        </p:spPr>
        <p:txBody>
          <a:bodyPr>
            <a:noAutofit/>
          </a:bodyPr>
          <a:lstStyle/>
          <a:p>
            <a:pPr marL="285750" indent="-285750">
              <a:buFont typeface="Arial" panose="020B0604020202020204" pitchFamily="34" charset="0"/>
              <a:buChar char="•"/>
            </a:pPr>
            <a:r>
              <a:rPr lang="en-US" sz="2000" dirty="0"/>
              <a:t>Applicants seeking 100% grant funding must provide a matching contribution equal to 25% of the cost of the overall project.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Applicants submitting under the 50% loan / 50% grant category may choose to provide in the form of cash the portion that would otherwise be a loan.</a:t>
            </a:r>
            <a:endParaRPr lang="en-US" sz="2000" b="1" dirty="0"/>
          </a:p>
        </p:txBody>
      </p:sp>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03761" y="15315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10.</a:t>
            </a:r>
          </a:p>
        </p:txBody>
      </p:sp>
    </p:spTree>
    <p:extLst>
      <p:ext uri="{BB962C8B-B14F-4D97-AF65-F5344CB8AC3E}">
        <p14:creationId xmlns:p14="http://schemas.microsoft.com/office/powerpoint/2010/main" val="397972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b="1" dirty="0"/>
              <a:t>Audited Financial Statements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40116" y="2322028"/>
            <a:ext cx="9144000" cy="2213944"/>
          </a:xfrm>
        </p:spPr>
        <p:txBody>
          <a:bodyPr>
            <a:noAutofit/>
          </a:bodyPr>
          <a:lstStyle/>
          <a:p>
            <a:pPr marL="285750" indent="-285750">
              <a:buFont typeface="Arial" panose="020B0604020202020204" pitchFamily="34" charset="0"/>
              <a:buChar char="•"/>
            </a:pPr>
            <a:r>
              <a:rPr lang="en-US" sz="2000" dirty="0"/>
              <a:t>Applicants must submit unqualified, audited financial statements for the two previous years.</a:t>
            </a:r>
          </a:p>
          <a:p>
            <a:endParaRPr lang="en-US" sz="2000" dirty="0"/>
          </a:p>
          <a:p>
            <a:pPr marL="285750" indent="-285750">
              <a:buFont typeface="Arial" panose="020B0604020202020204" pitchFamily="34" charset="0"/>
              <a:buChar char="•"/>
            </a:pPr>
            <a:r>
              <a:rPr lang="en-US" sz="2000" dirty="0"/>
              <a:t>For startup operations formed from partnerships of existing utility providers, audited financial statements are required for the two previous years from each of the partners, and the partners must guarantee any loan component of the requested funding.</a:t>
            </a:r>
            <a:endParaRPr lang="en-US" sz="2000" b="1" dirty="0"/>
          </a:p>
        </p:txBody>
      </p:sp>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13387" y="15315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11.</a:t>
            </a:r>
          </a:p>
        </p:txBody>
      </p:sp>
    </p:spTree>
    <p:extLst>
      <p:ext uri="{BB962C8B-B14F-4D97-AF65-F5344CB8AC3E}">
        <p14:creationId xmlns:p14="http://schemas.microsoft.com/office/powerpoint/2010/main" val="284463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11114" y="15315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12.</a:t>
            </a:r>
          </a:p>
        </p:txBody>
      </p:sp>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dirty="0"/>
              <a:t>Application Portal Announcement(s) and Scoring</a:t>
            </a:r>
            <a:endParaRPr lang="en-US" b="1" dirty="0"/>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7" y="2146300"/>
            <a:ext cx="9583635" cy="3965742"/>
          </a:xfrm>
        </p:spPr>
        <p:txBody>
          <a:bodyPr>
            <a:noAutofit/>
          </a:bodyPr>
          <a:lstStyle/>
          <a:p>
            <a:pPr marL="285750" indent="-285750">
              <a:buFont typeface="Arial" panose="020B0604020202020204" pitchFamily="34" charset="0"/>
              <a:buChar char="•"/>
            </a:pPr>
            <a:r>
              <a:rPr lang="en-US" sz="2000" dirty="0">
                <a:latin typeface="Source Sans Pro" panose="020B0604020202020204" charset="0"/>
              </a:rPr>
              <a:t>USDA will score and prioritize grant proposals received by the set of competitive criteria</a:t>
            </a:r>
          </a:p>
          <a:p>
            <a:pPr marL="971550" lvl="1" indent="-285750"/>
            <a:r>
              <a:rPr lang="en-US" sz="2000" dirty="0">
                <a:latin typeface="Source Sans Pro" panose="020B0604020202020204" charset="0"/>
              </a:rPr>
              <a:t>Proposals for the 100% Grant: Due by April 29, 2019, </a:t>
            </a:r>
          </a:p>
          <a:p>
            <a:pPr marL="971550" lvl="1" indent="-285750"/>
            <a:r>
              <a:rPr lang="en-US" sz="2000" dirty="0">
                <a:latin typeface="Source Sans Pro" panose="020B0604020202020204" charset="0"/>
              </a:rPr>
              <a:t>Proposals for the 50% - 50% Loan-Grant combination: Due by May 29, 2019.  </a:t>
            </a:r>
            <a:endParaRPr lang="en-US" sz="2000" b="1" dirty="0">
              <a:latin typeface="Source Sans Pro" panose="020B0604020202020204" charset="0"/>
            </a:endParaRPr>
          </a:p>
          <a:p>
            <a:pPr marL="285750" indent="-285750">
              <a:buFont typeface="Arial" panose="020B0604020202020204" pitchFamily="34" charset="0"/>
              <a:buChar char="•"/>
            </a:pPr>
            <a:r>
              <a:rPr lang="en-US" sz="2000" dirty="0">
                <a:latin typeface="Source Sans Pro" panose="020B0604020202020204" charset="0"/>
              </a:rPr>
              <a:t>Proposals for the 100% Loan category will be accepted on a rolling basis, ending June 28, 2019.  USDA will award qualified loan projects on a first-come-first served basis</a:t>
            </a:r>
          </a:p>
          <a:p>
            <a:pPr algn="ctr"/>
            <a:endParaRPr lang="en-US" sz="2000" dirty="0">
              <a:latin typeface="Source Sans Pro" panose="020B0604020202020204" charset="0"/>
            </a:endParaRPr>
          </a:p>
          <a:p>
            <a:pPr algn="ctr"/>
            <a:r>
              <a:rPr lang="en-US" sz="2000" dirty="0">
                <a:latin typeface="Source Sans Pro" panose="020B0604020202020204" charset="0"/>
              </a:rPr>
              <a:t>USDA has stated it will publish a notice in the Federal Register in late February to advise applicants that the online application portal is open.</a:t>
            </a:r>
            <a:endParaRPr lang="en-US" sz="2000" b="1" dirty="0">
              <a:latin typeface="Source Sans Pro" panose="020B0604020202020204" charset="0"/>
            </a:endParaRPr>
          </a:p>
        </p:txBody>
      </p:sp>
    </p:spTree>
    <p:extLst>
      <p:ext uri="{BB962C8B-B14F-4D97-AF65-F5344CB8AC3E}">
        <p14:creationId xmlns:p14="http://schemas.microsoft.com/office/powerpoint/2010/main" val="294962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FA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11114" y="15315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13.</a:t>
            </a:r>
          </a:p>
        </p:txBody>
      </p:sp>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dirty="0"/>
              <a:t>Points and Scoring</a:t>
            </a:r>
            <a:endParaRPr lang="en-US" b="1" dirty="0"/>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2146300"/>
            <a:ext cx="9144000" cy="3302000"/>
          </a:xfrm>
        </p:spPr>
        <p:txBody>
          <a:bodyPr>
            <a:normAutofit lnSpcReduction="10000"/>
          </a:bodyPr>
          <a:lstStyle/>
          <a:p>
            <a:r>
              <a:rPr lang="en-US" sz="2000" dirty="0"/>
              <a:t>USDA will score proposals for the 100 Percent Grant and the 50% Loan-50% Grant categories using criteria to award points, up to a maximum of 150 points.  </a:t>
            </a:r>
          </a:p>
          <a:p>
            <a:r>
              <a:rPr lang="en-US" sz="2000" dirty="0"/>
              <a:t>The evaluation criteria cover a range of factors, including: </a:t>
            </a:r>
          </a:p>
          <a:p>
            <a:endParaRPr lang="en-US" sz="2000" b="1" dirty="0"/>
          </a:p>
          <a:p>
            <a:pPr marL="971550" lvl="1" indent="-285750"/>
            <a:r>
              <a:rPr lang="en-US" sz="2000" dirty="0">
                <a:latin typeface="Source Sans Pro" panose="020B0503030403020204" pitchFamily="34" charset="0"/>
                <a:ea typeface="Source Sans Pro" panose="020B0503030403020204" pitchFamily="34" charset="0"/>
              </a:rPr>
              <a:t>Population density,</a:t>
            </a:r>
            <a:endParaRPr lang="en-US" sz="2000" b="1" dirty="0">
              <a:latin typeface="Source Sans Pro" panose="020B0503030403020204" pitchFamily="34" charset="0"/>
              <a:ea typeface="Source Sans Pro" panose="020B0503030403020204" pitchFamily="34" charset="0"/>
            </a:endParaRPr>
          </a:p>
          <a:p>
            <a:pPr marL="971550" lvl="1" indent="-285750"/>
            <a:r>
              <a:rPr lang="en-US" sz="2000" dirty="0">
                <a:latin typeface="Source Sans Pro" panose="020B0503030403020204" pitchFamily="34" charset="0"/>
                <a:ea typeface="Source Sans Pro" panose="020B0503030403020204" pitchFamily="34" charset="0"/>
              </a:rPr>
              <a:t>Speed of service,</a:t>
            </a:r>
            <a:endParaRPr lang="en-US" sz="2000" b="1" dirty="0">
              <a:latin typeface="Source Sans Pro" panose="020B0503030403020204" pitchFamily="34" charset="0"/>
              <a:ea typeface="Source Sans Pro" panose="020B0503030403020204" pitchFamily="34" charset="0"/>
            </a:endParaRPr>
          </a:p>
          <a:p>
            <a:pPr marL="971550" lvl="1" indent="-285750"/>
            <a:r>
              <a:rPr lang="en-US" sz="2000" dirty="0">
                <a:latin typeface="Source Sans Pro" panose="020B0503030403020204" pitchFamily="34" charset="0"/>
                <a:ea typeface="Source Sans Pro" panose="020B0503030403020204" pitchFamily="34" charset="0"/>
              </a:rPr>
              <a:t>Number of farms, businesses, healthcare centers, schools, and critical community facilities served</a:t>
            </a:r>
            <a:endParaRPr lang="en-US" sz="2000" b="1" dirty="0">
              <a:latin typeface="Source Sans Pro" panose="020B0503030403020204" pitchFamily="34" charset="0"/>
              <a:ea typeface="Source Sans Pro" panose="020B0503030403020204" pitchFamily="34" charset="0"/>
            </a:endParaRPr>
          </a:p>
          <a:p>
            <a:pPr marL="971550" lvl="1" indent="-285750"/>
            <a:r>
              <a:rPr lang="en-US" sz="2000" dirty="0">
                <a:latin typeface="Source Sans Pro" panose="020B0503030403020204" pitchFamily="34" charset="0"/>
                <a:ea typeface="Source Sans Pro" panose="020B0503030403020204" pitchFamily="34" charset="0"/>
              </a:rPr>
              <a:t>Service to tribal lands, and </a:t>
            </a:r>
          </a:p>
          <a:p>
            <a:pPr marL="971550" lvl="1" indent="-285750"/>
            <a:r>
              <a:rPr lang="en-US" sz="2000" dirty="0">
                <a:latin typeface="Source Sans Pro" panose="020B0503030403020204" pitchFamily="34" charset="0"/>
                <a:ea typeface="Source Sans Pro" panose="020B0503030403020204" pitchFamily="34" charset="0"/>
              </a:rPr>
              <a:t>State Broadband Activity.  </a:t>
            </a:r>
          </a:p>
          <a:p>
            <a:pPr lvl="1" indent="0">
              <a:buNone/>
            </a:pPr>
            <a:endParaRPr lang="en-US" sz="20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76247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F18D55-1583-4B7B-BA99-CAA66A135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84" y="9625"/>
            <a:ext cx="10416724" cy="6425225"/>
          </a:xfrm>
          <a:prstGeom prst="rect">
            <a:avLst/>
          </a:prstGeom>
        </p:spPr>
      </p:pic>
    </p:spTree>
    <p:extLst>
      <p:ext uri="{BB962C8B-B14F-4D97-AF65-F5344CB8AC3E}">
        <p14:creationId xmlns:p14="http://schemas.microsoft.com/office/powerpoint/2010/main" val="42681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EF779D-E11A-444A-BB7D-2E6946B6FC9D}"/>
              </a:ext>
            </a:extLst>
          </p:cNvPr>
          <p:cNvSpPr/>
          <p:nvPr/>
        </p:nvSpPr>
        <p:spPr>
          <a:xfrm>
            <a:off x="1000976" y="1429919"/>
            <a:ext cx="549677" cy="549677"/>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11114" y="14680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14.</a:t>
            </a:r>
          </a:p>
        </p:txBody>
      </p:sp>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1635710"/>
            <a:ext cx="9144000" cy="523221"/>
          </a:xfrm>
        </p:spPr>
        <p:txBody>
          <a:bodyPr/>
          <a:lstStyle/>
          <a:p>
            <a:pPr lvl="0"/>
            <a:r>
              <a:rPr lang="en-US" dirty="0"/>
              <a:t>Services Provided by the West Virginia Broadband Enhancement Council </a:t>
            </a:r>
            <a:endParaRPr lang="en-US" b="1" dirty="0"/>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40116" y="2583267"/>
            <a:ext cx="9144000" cy="2340645"/>
          </a:xfrm>
        </p:spPr>
        <p:txBody>
          <a:bodyPr>
            <a:noAutofit/>
          </a:bodyPr>
          <a:lstStyle/>
          <a:p>
            <a:pPr marL="285750" lvl="0" indent="-285750">
              <a:buFont typeface="Arial" panose="020B0604020202020204" pitchFamily="34" charset="0"/>
              <a:buChar char="•"/>
            </a:pPr>
            <a:r>
              <a:rPr lang="en-US" sz="2000" dirty="0"/>
              <a:t>The WVBEC is working to ensure that as many points as possible are available to West Virginia projects under the state broadband activity scoring criteria.</a:t>
            </a:r>
          </a:p>
          <a:p>
            <a:pPr lvl="0"/>
            <a:endParaRPr lang="en-US" sz="2000" dirty="0"/>
          </a:p>
          <a:p>
            <a:pPr marL="285750" lvl="0" indent="-285750">
              <a:buFont typeface="Arial" panose="020B0604020202020204" pitchFamily="34" charset="0"/>
              <a:buChar char="•"/>
            </a:pPr>
            <a:r>
              <a:rPr lang="en-US" sz="2000" dirty="0"/>
              <a:t>Applicants are required to provide a map of the PFSA to the appropriate State government office, so the State can certify that either funds have or have not been allotted for the area.  The WVBEC will perform this certification function in West Virginia</a:t>
            </a:r>
            <a:r>
              <a:rPr lang="en-US" sz="2000" b="1" dirty="0"/>
              <a:t>.</a:t>
            </a:r>
          </a:p>
        </p:txBody>
      </p:sp>
    </p:spTree>
    <p:extLst>
      <p:ext uri="{BB962C8B-B14F-4D97-AF65-F5344CB8AC3E}">
        <p14:creationId xmlns:p14="http://schemas.microsoft.com/office/powerpoint/2010/main" val="1012599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011114" y="1531520"/>
            <a:ext cx="60305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15.</a:t>
            </a:r>
          </a:p>
        </p:txBody>
      </p:sp>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pPr lvl="0"/>
            <a:r>
              <a:rPr lang="en-US" dirty="0"/>
              <a:t>Additional Technical Assistance</a:t>
            </a:r>
            <a:endParaRPr lang="en-US" b="1" dirty="0"/>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40116" y="2480844"/>
            <a:ext cx="9144000" cy="1896312"/>
          </a:xfrm>
        </p:spPr>
        <p:txBody>
          <a:bodyPr>
            <a:noAutofit/>
          </a:bodyPr>
          <a:lstStyle/>
          <a:p>
            <a:pPr marL="285750" indent="-285750">
              <a:buFont typeface="Arial" panose="020B0604020202020204" pitchFamily="34" charset="0"/>
              <a:buChar char="•"/>
            </a:pPr>
            <a:r>
              <a:rPr lang="en-US" sz="2000" dirty="0"/>
              <a:t>USDA is offering technical assistance through webinars and through six regional workshops (time and venue TBD).</a:t>
            </a:r>
          </a:p>
          <a:p>
            <a:endParaRPr lang="en-US" sz="2000" dirty="0"/>
          </a:p>
          <a:p>
            <a:pPr marL="285750" indent="-285750">
              <a:buFont typeface="Arial" panose="020B0604020202020204" pitchFamily="34" charset="0"/>
              <a:buChar char="•"/>
            </a:pPr>
            <a:r>
              <a:rPr lang="en-US" sz="2000" dirty="0"/>
              <a:t>Closest proximity to West Virginia in Washington, PA in February 2019.</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Recorded webinars and future event announcements are available at </a:t>
            </a:r>
            <a:r>
              <a:rPr lang="en-US" sz="2000" u="sng" dirty="0">
                <a:hlinkClick r:id="rId2"/>
              </a:rPr>
              <a:t>reconnect.usda.gov</a:t>
            </a:r>
            <a:r>
              <a:rPr lang="en-US" sz="2000" u="sng" dirty="0"/>
              <a:t>.</a:t>
            </a:r>
            <a:endParaRPr lang="en-US" sz="2000" b="1" dirty="0"/>
          </a:p>
        </p:txBody>
      </p:sp>
    </p:spTree>
    <p:extLst>
      <p:ext uri="{BB962C8B-B14F-4D97-AF65-F5344CB8AC3E}">
        <p14:creationId xmlns:p14="http://schemas.microsoft.com/office/powerpoint/2010/main" val="139743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BDA192-D0EB-434F-A4DC-C863F7247884}"/>
              </a:ext>
            </a:extLst>
          </p:cNvPr>
          <p:cNvPicPr>
            <a:picLocks noChangeAspect="1"/>
          </p:cNvPicPr>
          <p:nvPr/>
        </p:nvPicPr>
        <p:blipFill rotWithShape="1">
          <a:blip r:embed="rId2">
            <a:extLst>
              <a:ext uri="{28A0092B-C50C-407E-A947-70E740481C1C}">
                <a14:useLocalDpi xmlns:a14="http://schemas.microsoft.com/office/drawing/2010/main" val="0"/>
              </a:ext>
            </a:extLst>
          </a:blip>
          <a:srcRect l="311" r="438" b="11475"/>
          <a:stretch/>
        </p:blipFill>
        <p:spPr>
          <a:xfrm>
            <a:off x="-2" y="-108488"/>
            <a:ext cx="12192000" cy="6858000"/>
          </a:xfrm>
          <a:prstGeom prst="rect">
            <a:avLst/>
          </a:prstGeom>
        </p:spPr>
      </p:pic>
      <p:pic>
        <p:nvPicPr>
          <p:cNvPr id="8" name="Picture 7">
            <a:extLst>
              <a:ext uri="{FF2B5EF4-FFF2-40B4-BE49-F238E27FC236}">
                <a16:creationId xmlns:a16="http://schemas.microsoft.com/office/drawing/2014/main" id="{D4E2F5EE-F5B7-4FD0-96A7-69D5EDF4B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215" y="3086100"/>
            <a:ext cx="5743567" cy="1321023"/>
          </a:xfrm>
          <a:prstGeom prst="rect">
            <a:avLst/>
          </a:prstGeom>
        </p:spPr>
      </p:pic>
      <p:sp>
        <p:nvSpPr>
          <p:cNvPr id="9" name="TextBox 8">
            <a:extLst>
              <a:ext uri="{FF2B5EF4-FFF2-40B4-BE49-F238E27FC236}">
                <a16:creationId xmlns:a16="http://schemas.microsoft.com/office/drawing/2014/main" id="{7A40F41F-FE1E-40A7-88C8-761D874BC0FB}"/>
              </a:ext>
            </a:extLst>
          </p:cNvPr>
          <p:cNvSpPr txBox="1"/>
          <p:nvPr/>
        </p:nvSpPr>
        <p:spPr>
          <a:xfrm>
            <a:off x="2962392" y="5817474"/>
            <a:ext cx="6694699" cy="492443"/>
          </a:xfrm>
          <a:prstGeom prst="rect">
            <a:avLst/>
          </a:prstGeom>
          <a:noFill/>
        </p:spPr>
        <p:txBody>
          <a:bodyPr wrap="square" rtlCol="0">
            <a:spAutoFit/>
          </a:bodyPr>
          <a:lstStyle/>
          <a:p>
            <a:pPr algn="ctr"/>
            <a:r>
              <a:rPr lang="en-US" sz="1300" dirty="0">
                <a:latin typeface="Source Sans Pro" panose="020B0503030403020204" pitchFamily="34" charset="0"/>
              </a:rPr>
              <a:t>c/o West Virginia Department of Commerce</a:t>
            </a:r>
          </a:p>
          <a:p>
            <a:pPr algn="ctr"/>
            <a:r>
              <a:rPr lang="en-US" sz="1300" dirty="0">
                <a:latin typeface="Source Sans Pro" panose="020B0503030403020204" pitchFamily="34" charset="0"/>
              </a:rPr>
              <a:t>1900 Kanawha Boulevard East, Building 3, Suite 200 . Charleston, WV 25303</a:t>
            </a:r>
          </a:p>
        </p:txBody>
      </p:sp>
      <p:sp>
        <p:nvSpPr>
          <p:cNvPr id="10" name="TextBox 9">
            <a:extLst>
              <a:ext uri="{FF2B5EF4-FFF2-40B4-BE49-F238E27FC236}">
                <a16:creationId xmlns:a16="http://schemas.microsoft.com/office/drawing/2014/main" id="{439E727C-BBD4-40D4-A765-A2DE219D4104}"/>
              </a:ext>
            </a:extLst>
          </p:cNvPr>
          <p:cNvSpPr txBox="1"/>
          <p:nvPr/>
        </p:nvSpPr>
        <p:spPr>
          <a:xfrm>
            <a:off x="3471464" y="4558300"/>
            <a:ext cx="5676554" cy="369332"/>
          </a:xfrm>
          <a:prstGeom prst="rect">
            <a:avLst/>
          </a:prstGeom>
          <a:noFill/>
        </p:spPr>
        <p:txBody>
          <a:bodyPr wrap="none" rtlCol="0">
            <a:spAutoFit/>
          </a:bodyPr>
          <a:lstStyle/>
          <a:p>
            <a:pPr algn="ctr"/>
            <a:r>
              <a:rPr lang="en-US" b="1" dirty="0">
                <a:latin typeface="Source Sans Pro" panose="020B0503030403020204" pitchFamily="34" charset="0"/>
                <a:hlinkClick r:id="rId4"/>
              </a:rPr>
              <a:t>WVBroadbandCouncil@wv.gov</a:t>
            </a:r>
            <a:r>
              <a:rPr lang="en-US" b="1" dirty="0">
                <a:latin typeface="Source Sans Pro" panose="020B0503030403020204" pitchFamily="34" charset="0"/>
              </a:rPr>
              <a:t>   I    </a:t>
            </a:r>
            <a:r>
              <a:rPr lang="en-US" b="1" dirty="0">
                <a:latin typeface="Source Sans Pro" panose="020B0503030403020204" pitchFamily="34" charset="0"/>
                <a:hlinkClick r:id="rId5"/>
              </a:rPr>
              <a:t>broadband.wv.gov</a:t>
            </a:r>
            <a:endParaRPr lang="en-US" b="1" dirty="0">
              <a:latin typeface="Source Sans Pro" panose="020B0503030403020204" pitchFamily="34" charset="0"/>
            </a:endParaRPr>
          </a:p>
        </p:txBody>
      </p:sp>
    </p:spTree>
    <p:extLst>
      <p:ext uri="{BB962C8B-B14F-4D97-AF65-F5344CB8AC3E}">
        <p14:creationId xmlns:p14="http://schemas.microsoft.com/office/powerpoint/2010/main" val="262081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3655-0B83-45DB-9F7C-4514D701CDFD}"/>
              </a:ext>
            </a:extLst>
          </p:cNvPr>
          <p:cNvSpPr>
            <a:spLocks noGrp="1"/>
          </p:cNvSpPr>
          <p:nvPr>
            <p:ph type="ctrTitle"/>
          </p:nvPr>
        </p:nvSpPr>
        <p:spPr/>
        <p:txBody>
          <a:bodyPr/>
          <a:lstStyle/>
          <a:p>
            <a:r>
              <a:rPr lang="en-US" b="1" dirty="0"/>
              <a:t>Reconnect Program Briefing</a:t>
            </a:r>
            <a:endParaRPr lang="en-US" dirty="0"/>
          </a:p>
        </p:txBody>
      </p:sp>
      <p:sp>
        <p:nvSpPr>
          <p:cNvPr id="3" name="Subtitle 2">
            <a:extLst>
              <a:ext uri="{FF2B5EF4-FFF2-40B4-BE49-F238E27FC236}">
                <a16:creationId xmlns:a16="http://schemas.microsoft.com/office/drawing/2014/main" id="{C34BA0A1-6B2F-4665-B2F2-3C6972554BC8}"/>
              </a:ext>
            </a:extLst>
          </p:cNvPr>
          <p:cNvSpPr>
            <a:spLocks noGrp="1"/>
          </p:cNvSpPr>
          <p:nvPr>
            <p:ph type="subTitle" idx="1"/>
          </p:nvPr>
        </p:nvSpPr>
        <p:spPr/>
        <p:txBody>
          <a:bodyPr>
            <a:normAutofit/>
          </a:bodyPr>
          <a:lstStyle/>
          <a:p>
            <a:r>
              <a:rPr lang="en-US" dirty="0"/>
              <a:t>United States Department of Agriculture, Rural Development: </a:t>
            </a:r>
            <a:r>
              <a:rPr lang="en-US" b="1" dirty="0"/>
              <a:t>West Virginia Project Teams </a:t>
            </a:r>
          </a:p>
          <a:p>
            <a:endParaRPr lang="en-US" dirty="0"/>
          </a:p>
        </p:txBody>
      </p:sp>
      <p:sp>
        <p:nvSpPr>
          <p:cNvPr id="4" name="Text Placeholder 2">
            <a:extLst>
              <a:ext uri="{FF2B5EF4-FFF2-40B4-BE49-F238E27FC236}">
                <a16:creationId xmlns:a16="http://schemas.microsoft.com/office/drawing/2014/main" id="{859D85D4-25F3-4B1E-8390-AA7398D9258E}"/>
              </a:ext>
            </a:extLst>
          </p:cNvPr>
          <p:cNvSpPr txBox="1">
            <a:spLocks/>
          </p:cNvSpPr>
          <p:nvPr/>
        </p:nvSpPr>
        <p:spPr>
          <a:xfrm>
            <a:off x="1524000" y="3761839"/>
            <a:ext cx="9144000" cy="259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282828"/>
                </a:solidFill>
                <a:latin typeface="Source Sans Pro" panose="020B0503030403020204" pitchFamily="34" charset="0"/>
                <a:ea typeface="Source Sans Pro" panose="020B0503030403020204" pitchFamily="34" charset="0"/>
              </a:rPr>
              <a:t>$600 million in available funds to improve broadband service in rural unserved areas.  </a:t>
            </a:r>
            <a:endParaRPr lang="en-US" sz="2000" b="1" dirty="0">
              <a:solidFill>
                <a:srgbClr val="282828"/>
              </a:solidFill>
              <a:latin typeface="Source Sans Pro" panose="020B0503030403020204" pitchFamily="34" charset="0"/>
              <a:ea typeface="Source Sans Pro" panose="020B0503030403020204" pitchFamily="34" charset="0"/>
            </a:endParaRPr>
          </a:p>
          <a:p>
            <a:r>
              <a:rPr lang="en-US" sz="2000" dirty="0">
                <a:solidFill>
                  <a:srgbClr val="282828"/>
                </a:solidFill>
                <a:latin typeface="Source Sans Pro" panose="020B0503030403020204" pitchFamily="34" charset="0"/>
                <a:ea typeface="Source Sans Pro" panose="020B0503030403020204" pitchFamily="34" charset="0"/>
              </a:rPr>
              <a:t>Program offers:</a:t>
            </a:r>
          </a:p>
          <a:p>
            <a:pPr lvl="1"/>
            <a:r>
              <a:rPr lang="en-US" sz="2000" dirty="0">
                <a:solidFill>
                  <a:srgbClr val="282828"/>
                </a:solidFill>
                <a:latin typeface="Source Sans Pro" panose="020B0503030403020204" pitchFamily="34" charset="0"/>
                <a:ea typeface="Source Sans Pro" panose="020B0503030403020204" pitchFamily="34" charset="0"/>
              </a:rPr>
              <a:t>Grants</a:t>
            </a:r>
          </a:p>
          <a:p>
            <a:pPr lvl="1"/>
            <a:r>
              <a:rPr lang="en-US" sz="2000" dirty="0">
                <a:solidFill>
                  <a:srgbClr val="282828"/>
                </a:solidFill>
                <a:latin typeface="Source Sans Pro" panose="020B0503030403020204" pitchFamily="34" charset="0"/>
                <a:ea typeface="Source Sans Pro" panose="020B0503030403020204" pitchFamily="34" charset="0"/>
              </a:rPr>
              <a:t>Loans </a:t>
            </a:r>
          </a:p>
          <a:p>
            <a:pPr lvl="1"/>
            <a:r>
              <a:rPr lang="en-US" sz="2000" dirty="0">
                <a:solidFill>
                  <a:srgbClr val="282828"/>
                </a:solidFill>
                <a:latin typeface="Source Sans Pro" panose="020B0503030403020204" pitchFamily="34" charset="0"/>
                <a:ea typeface="Source Sans Pro" panose="020B0503030403020204" pitchFamily="34" charset="0"/>
              </a:rPr>
              <a:t>Grant-Loan Combinations</a:t>
            </a:r>
          </a:p>
          <a:p>
            <a:r>
              <a:rPr lang="en-US" sz="2000" dirty="0">
                <a:solidFill>
                  <a:srgbClr val="282828"/>
                </a:solidFill>
                <a:latin typeface="Source Sans Pro" panose="020B0503030403020204" pitchFamily="34" charset="0"/>
                <a:ea typeface="Source Sans Pro" panose="020B0503030403020204" pitchFamily="34" charset="0"/>
              </a:rPr>
              <a:t>Application deadlines begin in April 2019. </a:t>
            </a:r>
          </a:p>
        </p:txBody>
      </p:sp>
      <p:sp>
        <p:nvSpPr>
          <p:cNvPr id="5" name="Title 1">
            <a:extLst>
              <a:ext uri="{FF2B5EF4-FFF2-40B4-BE49-F238E27FC236}">
                <a16:creationId xmlns:a16="http://schemas.microsoft.com/office/drawing/2014/main" id="{E5F24497-4D16-4BDD-84D9-577601075482}"/>
              </a:ext>
            </a:extLst>
          </p:cNvPr>
          <p:cNvSpPr txBox="1">
            <a:spLocks/>
          </p:cNvSpPr>
          <p:nvPr/>
        </p:nvSpPr>
        <p:spPr>
          <a:xfrm>
            <a:off x="1524000" y="3174712"/>
            <a:ext cx="9144000" cy="5232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bg1"/>
                </a:solidFill>
                <a:latin typeface="Source Sans Pro" panose="020B0503030403020204" pitchFamily="34" charset="0"/>
                <a:ea typeface="Source Sans Pro" panose="020B0503030403020204" pitchFamily="34" charset="0"/>
                <a:cs typeface="+mj-cs"/>
              </a:defRPr>
            </a:lvl1pPr>
          </a:lstStyle>
          <a:p>
            <a:r>
              <a:rPr lang="en-US" sz="2400" dirty="0" err="1">
                <a:solidFill>
                  <a:srgbClr val="282828"/>
                </a:solidFill>
                <a:latin typeface="Source Sans Pro SemiBold" panose="020B0603030403020204" pitchFamily="34" charset="0"/>
                <a:ea typeface="Source Sans Pro SemiBold" panose="020B0603030403020204" pitchFamily="34" charset="0"/>
              </a:rPr>
              <a:t>ReConnect</a:t>
            </a:r>
            <a:r>
              <a:rPr lang="en-US" sz="2400" dirty="0">
                <a:solidFill>
                  <a:srgbClr val="282828"/>
                </a:solidFill>
                <a:latin typeface="Source Sans Pro SemiBold" panose="020B0603030403020204" pitchFamily="34" charset="0"/>
                <a:ea typeface="Source Sans Pro SemiBold" panose="020B0603030403020204" pitchFamily="34" charset="0"/>
              </a:rPr>
              <a:t> Program Summary</a:t>
            </a:r>
          </a:p>
        </p:txBody>
      </p:sp>
      <p:sp>
        <p:nvSpPr>
          <p:cNvPr id="6" name="Oval 5">
            <a:extLst>
              <a:ext uri="{FF2B5EF4-FFF2-40B4-BE49-F238E27FC236}">
                <a16:creationId xmlns:a16="http://schemas.microsoft.com/office/drawing/2014/main" id="{13F41FEA-2A3E-474C-978B-EF4B45330636}"/>
              </a:ext>
            </a:extLst>
          </p:cNvPr>
          <p:cNvSpPr/>
          <p:nvPr/>
        </p:nvSpPr>
        <p:spPr>
          <a:xfrm>
            <a:off x="1051777" y="3236748"/>
            <a:ext cx="420540" cy="420540"/>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C31144E2-5091-4D6C-A8AF-542C5AF6CD1E}"/>
              </a:ext>
            </a:extLst>
          </p:cNvPr>
          <p:cNvSpPr txBox="1"/>
          <p:nvPr/>
        </p:nvSpPr>
        <p:spPr>
          <a:xfrm>
            <a:off x="1111073" y="3252400"/>
            <a:ext cx="386644" cy="369332"/>
          </a:xfrm>
          <a:prstGeom prst="rect">
            <a:avLst/>
          </a:prstGeom>
          <a:noFill/>
        </p:spPr>
        <p:txBody>
          <a:bodyPr wrap="square" rtlCol="0">
            <a:spAutoFit/>
          </a:bodyPr>
          <a:lstStyle/>
          <a:p>
            <a:r>
              <a:rPr lang="en-US" dirty="0">
                <a:solidFill>
                  <a:schemeClr val="bg1"/>
                </a:solidFill>
              </a:rPr>
              <a:t>1.</a:t>
            </a:r>
          </a:p>
        </p:txBody>
      </p:sp>
      <p:sp>
        <p:nvSpPr>
          <p:cNvPr id="8" name="TextBox 7">
            <a:extLst>
              <a:ext uri="{FF2B5EF4-FFF2-40B4-BE49-F238E27FC236}">
                <a16:creationId xmlns:a16="http://schemas.microsoft.com/office/drawing/2014/main" id="{954084D4-9DFF-440C-906E-0CC4BFC1AEB1}"/>
              </a:ext>
            </a:extLst>
          </p:cNvPr>
          <p:cNvSpPr txBox="1"/>
          <p:nvPr/>
        </p:nvSpPr>
        <p:spPr>
          <a:xfrm>
            <a:off x="10403177" y="2258621"/>
            <a:ext cx="1657377" cy="369332"/>
          </a:xfrm>
          <a:prstGeom prst="rect">
            <a:avLst/>
          </a:prstGeom>
          <a:noFill/>
        </p:spPr>
        <p:txBody>
          <a:bodyPr wrap="none" rtlCol="0">
            <a:spAutoFit/>
          </a:bodyPr>
          <a:lstStyle/>
          <a:p>
            <a:r>
              <a:rPr lang="en-US" dirty="0">
                <a:solidFill>
                  <a:schemeClr val="bg1"/>
                </a:solidFill>
              </a:rPr>
              <a:t>January 9, 2019</a:t>
            </a:r>
          </a:p>
        </p:txBody>
      </p:sp>
    </p:spTree>
    <p:extLst>
      <p:ext uri="{BB962C8B-B14F-4D97-AF65-F5344CB8AC3E}">
        <p14:creationId xmlns:p14="http://schemas.microsoft.com/office/powerpoint/2010/main" val="3796543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p:txBody>
          <a:bodyPr/>
          <a:lstStyle/>
          <a:p>
            <a:r>
              <a:rPr lang="en-US" b="1" dirty="0"/>
              <a:t>Official Information About the </a:t>
            </a:r>
            <a:r>
              <a:rPr lang="en-US" b="1" dirty="0" err="1"/>
              <a:t>ReConnect</a:t>
            </a:r>
            <a:r>
              <a:rPr lang="en-US" b="1" dirty="0"/>
              <a:t> Program</a:t>
            </a:r>
            <a:endParaRPr lang="en-US" dirty="0"/>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2146300"/>
            <a:ext cx="9790112" cy="2366706"/>
          </a:xfrm>
        </p:spPr>
        <p:txBody>
          <a:bodyPr>
            <a:normAutofit/>
          </a:bodyPr>
          <a:lstStyle/>
          <a:p>
            <a:r>
              <a:rPr lang="en-US" sz="2000" dirty="0"/>
              <a:t>The WVBEC stands ready to assist potential applicants obtain the information that they need from USDA</a:t>
            </a:r>
            <a:r>
              <a:rPr lang="en-US" sz="2000" dirty="0">
                <a:solidFill>
                  <a:srgbClr val="282828"/>
                </a:solidFill>
              </a:rPr>
              <a:t>. Visit </a:t>
            </a:r>
            <a:r>
              <a:rPr lang="en-US" sz="2000" dirty="0">
                <a:solidFill>
                  <a:srgbClr val="282828"/>
                </a:solidFill>
                <a:hlinkClick r:id="rId3" action="ppaction://hlinkfile"/>
              </a:rPr>
              <a:t>broadband.wv.gov</a:t>
            </a:r>
            <a:r>
              <a:rPr lang="en-US" sz="2000" dirty="0">
                <a:solidFill>
                  <a:srgbClr val="282828"/>
                </a:solidFill>
              </a:rPr>
              <a:t> for more information or send email to </a:t>
            </a:r>
            <a:r>
              <a:rPr lang="en-US" sz="2000" dirty="0">
                <a:solidFill>
                  <a:srgbClr val="282828"/>
                </a:solidFill>
                <a:hlinkClick r:id="rId4"/>
              </a:rPr>
              <a:t>WVBroadbandCouncil@wv.gov</a:t>
            </a:r>
            <a:r>
              <a:rPr lang="en-US" sz="2000" dirty="0">
                <a:solidFill>
                  <a:srgbClr val="282828"/>
                </a:solidFill>
              </a:rPr>
              <a:t>.</a:t>
            </a:r>
            <a:endParaRPr lang="en-US" sz="2000" dirty="0"/>
          </a:p>
          <a:p>
            <a:endParaRPr lang="en-US" sz="2000" dirty="0"/>
          </a:p>
          <a:p>
            <a:r>
              <a:rPr lang="en-US" sz="2000" dirty="0"/>
              <a:t>Note: Applicants should review the materials published by the USDA at </a:t>
            </a:r>
            <a:r>
              <a:rPr lang="en-US" sz="2000" dirty="0">
                <a:hlinkClick r:id="rId5" action="ppaction://hlinkfile"/>
              </a:rPr>
              <a:t>reconnect.usda.gov</a:t>
            </a:r>
            <a:r>
              <a:rPr lang="en-US" sz="2000" dirty="0"/>
              <a:t>.   In the event of any discrepancy, the USDA information will prevail.</a:t>
            </a:r>
          </a:p>
        </p:txBody>
      </p:sp>
      <p:sp>
        <p:nvSpPr>
          <p:cNvPr id="4" name="Oval 3">
            <a:extLst>
              <a:ext uri="{FF2B5EF4-FFF2-40B4-BE49-F238E27FC236}">
                <a16:creationId xmlns:a16="http://schemas.microsoft.com/office/drawing/2014/main" id="{45EF779D-E11A-444A-BB7D-2E6946B6FC9D}"/>
              </a:ext>
            </a:extLst>
          </p:cNvPr>
          <p:cNvSpPr/>
          <p:nvPr/>
        </p:nvSpPr>
        <p:spPr>
          <a:xfrm>
            <a:off x="1000976" y="1493419"/>
            <a:ext cx="549677" cy="549677"/>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153152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2.</a:t>
            </a:r>
          </a:p>
        </p:txBody>
      </p:sp>
    </p:spTree>
    <p:extLst>
      <p:ext uri="{BB962C8B-B14F-4D97-AF65-F5344CB8AC3E}">
        <p14:creationId xmlns:p14="http://schemas.microsoft.com/office/powerpoint/2010/main" val="242978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1171826"/>
            <a:ext cx="9144000" cy="523220"/>
          </a:xfrm>
        </p:spPr>
        <p:txBody>
          <a:bodyPr/>
          <a:lstStyle/>
          <a:p>
            <a:r>
              <a:rPr lang="en-US" dirty="0"/>
              <a:t>Eligible Applicants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1809416"/>
            <a:ext cx="9144000" cy="3302000"/>
          </a:xfrm>
        </p:spPr>
        <p:txBody>
          <a:bodyPr>
            <a:noAutofit/>
          </a:bodyPr>
          <a:lstStyle/>
          <a:p>
            <a:r>
              <a:rPr lang="en-US" sz="2000" dirty="0"/>
              <a:t>A wide range of entities can apply for </a:t>
            </a:r>
            <a:r>
              <a:rPr lang="en-US" sz="2000" dirty="0" err="1"/>
              <a:t>ReConnect</a:t>
            </a:r>
            <a:r>
              <a:rPr lang="en-US" sz="2000" dirty="0"/>
              <a:t> Program funding, including:</a:t>
            </a:r>
          </a:p>
          <a:p>
            <a:r>
              <a:rPr lang="en-US" sz="2000" dirty="0"/>
              <a:t> </a:t>
            </a:r>
          </a:p>
          <a:p>
            <a:pPr marL="1028700" lvl="1" indent="-342900"/>
            <a:r>
              <a:rPr lang="en-US" sz="2000" dirty="0">
                <a:latin typeface="Source Sans Pro" panose="020B0503030403020204" pitchFamily="34" charset="0"/>
                <a:ea typeface="Source Sans Pro" panose="020B0503030403020204" pitchFamily="34" charset="0"/>
              </a:rPr>
              <a:t>Cooperatives, non-profits, or mutual associations</a:t>
            </a:r>
            <a:endParaRPr lang="en-US" sz="2000" b="1" dirty="0">
              <a:latin typeface="Source Sans Pro" panose="020B0503030403020204" pitchFamily="34" charset="0"/>
              <a:ea typeface="Source Sans Pro" panose="020B0503030403020204" pitchFamily="34" charset="0"/>
            </a:endParaRPr>
          </a:p>
          <a:p>
            <a:pPr marL="1028700" lvl="1" indent="-342900"/>
            <a:r>
              <a:rPr lang="en-US" sz="2000" dirty="0">
                <a:latin typeface="Source Sans Pro" panose="020B0503030403020204" pitchFamily="34" charset="0"/>
                <a:ea typeface="Source Sans Pro" panose="020B0503030403020204" pitchFamily="34" charset="0"/>
              </a:rPr>
              <a:t>For-profit corporations or limited liability companies</a:t>
            </a:r>
            <a:endParaRPr lang="en-US" sz="2000" b="1" dirty="0">
              <a:latin typeface="Source Sans Pro" panose="020B0503030403020204" pitchFamily="34" charset="0"/>
              <a:ea typeface="Source Sans Pro" panose="020B0503030403020204" pitchFamily="34" charset="0"/>
            </a:endParaRPr>
          </a:p>
          <a:p>
            <a:pPr marL="1028700" lvl="1" indent="-342900"/>
            <a:r>
              <a:rPr lang="en-US" sz="2000" dirty="0">
                <a:latin typeface="Source Sans Pro" panose="020B0503030403020204" pitchFamily="34" charset="0"/>
                <a:ea typeface="Source Sans Pro" panose="020B0503030403020204" pitchFamily="34" charset="0"/>
              </a:rPr>
              <a:t>States, local governments, or any agency, subdivision, instrumentality, or political subdivision thereof</a:t>
            </a:r>
            <a:endParaRPr lang="en-US" sz="2000" b="1" dirty="0">
              <a:latin typeface="Source Sans Pro" panose="020B0503030403020204" pitchFamily="34" charset="0"/>
              <a:ea typeface="Source Sans Pro" panose="020B0503030403020204" pitchFamily="34" charset="0"/>
            </a:endParaRPr>
          </a:p>
          <a:p>
            <a:pPr marL="1028700" lvl="1" indent="-342900"/>
            <a:r>
              <a:rPr lang="en-US" sz="2000" dirty="0">
                <a:latin typeface="Source Sans Pro" panose="020B0503030403020204" pitchFamily="34" charset="0"/>
                <a:ea typeface="Source Sans Pro" panose="020B0503030403020204" pitchFamily="34" charset="0"/>
              </a:rPr>
              <a:t>A territory or possession of the U.S.</a:t>
            </a:r>
            <a:endParaRPr lang="en-US" sz="2000" b="1" dirty="0">
              <a:latin typeface="Source Sans Pro" panose="020B0503030403020204" pitchFamily="34" charset="0"/>
              <a:ea typeface="Source Sans Pro" panose="020B0503030403020204" pitchFamily="34" charset="0"/>
            </a:endParaRPr>
          </a:p>
          <a:p>
            <a:pPr marL="1028700" lvl="1" indent="-342900"/>
            <a:r>
              <a:rPr lang="en-US" sz="2000" dirty="0">
                <a:latin typeface="Source Sans Pro" panose="020B0503030403020204" pitchFamily="34" charset="0"/>
                <a:ea typeface="Source Sans Pro" panose="020B0503030403020204" pitchFamily="34" charset="0"/>
              </a:rPr>
              <a:t>An Indian tribe</a:t>
            </a:r>
            <a:endParaRPr lang="en-US" sz="2000" b="1" dirty="0">
              <a:latin typeface="Source Sans Pro" panose="020B0503030403020204" pitchFamily="34" charset="0"/>
              <a:ea typeface="Source Sans Pro" panose="020B0503030403020204" pitchFamily="34" charset="0"/>
            </a:endParaRPr>
          </a:p>
          <a:p>
            <a:r>
              <a:rPr lang="en-US" sz="2000" dirty="0"/>
              <a:t> </a:t>
            </a:r>
          </a:p>
          <a:p>
            <a:r>
              <a:rPr lang="en-US" sz="2000" dirty="0"/>
              <a:t>An applicant must be able to provide retail broadband service to customers.</a:t>
            </a:r>
          </a:p>
        </p:txBody>
      </p:sp>
      <p:sp>
        <p:nvSpPr>
          <p:cNvPr id="4" name="Oval 3">
            <a:extLst>
              <a:ext uri="{FF2B5EF4-FFF2-40B4-BE49-F238E27FC236}">
                <a16:creationId xmlns:a16="http://schemas.microsoft.com/office/drawing/2014/main" id="{45EF779D-E11A-444A-BB7D-2E6946B6FC9D}"/>
              </a:ext>
            </a:extLst>
          </p:cNvPr>
          <p:cNvSpPr/>
          <p:nvPr/>
        </p:nvSpPr>
        <p:spPr>
          <a:xfrm>
            <a:off x="1000976" y="1156535"/>
            <a:ext cx="549677" cy="549677"/>
          </a:xfrm>
          <a:prstGeom prst="ellipse">
            <a:avLst/>
          </a:prstGeom>
          <a:solidFill>
            <a:srgbClr val="FAC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1194636"/>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3.</a:t>
            </a:r>
          </a:p>
        </p:txBody>
      </p:sp>
    </p:spTree>
    <p:extLst>
      <p:ext uri="{BB962C8B-B14F-4D97-AF65-F5344CB8AC3E}">
        <p14:creationId xmlns:p14="http://schemas.microsoft.com/office/powerpoint/2010/main" val="258262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1098783"/>
            <a:ext cx="9144000" cy="523220"/>
          </a:xfrm>
        </p:spPr>
        <p:txBody>
          <a:bodyPr/>
          <a:lstStyle/>
          <a:p>
            <a:r>
              <a:rPr lang="en-US" dirty="0"/>
              <a:t>Eligible Costs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1736373"/>
            <a:ext cx="9144000" cy="3302000"/>
          </a:xfrm>
        </p:spPr>
        <p:txBody>
          <a:bodyPr>
            <a:noAutofit/>
          </a:bodyPr>
          <a:lstStyle/>
          <a:p>
            <a:pPr marL="285750" indent="-285750">
              <a:buFont typeface="Arial" panose="020B0604020202020204" pitchFamily="34" charset="0"/>
              <a:buChar char="•"/>
            </a:pPr>
            <a:r>
              <a:rPr lang="en-US" sz="2000" dirty="0"/>
              <a:t>The construction or improvement of facilities, including buildings and land, required to provide broadband service.</a:t>
            </a:r>
          </a:p>
          <a:p>
            <a:pPr marL="285750" indent="-285750">
              <a:buFont typeface="Arial" panose="020B0604020202020204" pitchFamily="34" charset="0"/>
              <a:buChar char="•"/>
            </a:pPr>
            <a:r>
              <a:rPr lang="en-US" sz="2000" dirty="0"/>
              <a:t>Pre-application expenses (not to exceed 5% of the total award). Costs must be incurred after the publication date of the FOA and be properly documented.</a:t>
            </a:r>
          </a:p>
          <a:p>
            <a:pPr marL="285750" indent="-285750">
              <a:buFont typeface="Arial" panose="020B0604020202020204" pitchFamily="34" charset="0"/>
              <a:buChar char="•"/>
            </a:pPr>
            <a:r>
              <a:rPr lang="en-US" sz="2000" dirty="0"/>
              <a:t>For 100% loans only – The acquisition of an existing system that does not currently provide sufficient access to broadband (limited to 40% of the total loan amount).</a:t>
            </a:r>
          </a:p>
          <a:p>
            <a:pPr marL="285750" indent="-285750">
              <a:buFont typeface="Arial" panose="020B0604020202020204" pitchFamily="34" charset="0"/>
              <a:buChar char="•"/>
            </a:pPr>
            <a:r>
              <a:rPr lang="en-US" sz="2000" dirty="0"/>
              <a:t>Terrestrial-based facilities for satellite broadband service.</a:t>
            </a:r>
          </a:p>
          <a:p>
            <a:pPr marL="285750" indent="-285750">
              <a:buFont typeface="Arial" panose="020B0604020202020204" pitchFamily="34" charset="0"/>
              <a:buChar char="•"/>
            </a:pPr>
            <a:r>
              <a:rPr lang="en-US" sz="2000" dirty="0"/>
              <a:t>Costs must be reasonable, allocable, and necessary.</a:t>
            </a:r>
          </a:p>
          <a:p>
            <a:pPr marL="285750" indent="-285750">
              <a:buFont typeface="Arial" panose="020B0604020202020204" pitchFamily="34" charset="0"/>
              <a:buChar char="•"/>
            </a:pPr>
            <a:r>
              <a:rPr lang="en-US" sz="2000" dirty="0"/>
              <a:t>Applications that propose to use any portion of the award or matching funds for any ineligible cost may be rejected.</a:t>
            </a:r>
          </a:p>
        </p:txBody>
      </p:sp>
      <p:sp>
        <p:nvSpPr>
          <p:cNvPr id="4" name="Oval 3">
            <a:extLst>
              <a:ext uri="{FF2B5EF4-FFF2-40B4-BE49-F238E27FC236}">
                <a16:creationId xmlns:a16="http://schemas.microsoft.com/office/drawing/2014/main" id="{45EF779D-E11A-444A-BB7D-2E6946B6FC9D}"/>
              </a:ext>
            </a:extLst>
          </p:cNvPr>
          <p:cNvSpPr/>
          <p:nvPr/>
        </p:nvSpPr>
        <p:spPr>
          <a:xfrm>
            <a:off x="1000976" y="1098783"/>
            <a:ext cx="549677" cy="549677"/>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1136884"/>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4.</a:t>
            </a:r>
          </a:p>
        </p:txBody>
      </p:sp>
    </p:spTree>
    <p:extLst>
      <p:ext uri="{BB962C8B-B14F-4D97-AF65-F5344CB8AC3E}">
        <p14:creationId xmlns:p14="http://schemas.microsoft.com/office/powerpoint/2010/main" val="244694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822980"/>
            <a:ext cx="9144000" cy="523220"/>
          </a:xfrm>
        </p:spPr>
        <p:txBody>
          <a:bodyPr/>
          <a:lstStyle/>
          <a:p>
            <a:r>
              <a:rPr lang="en-US" dirty="0"/>
              <a:t>Types of </a:t>
            </a:r>
            <a:r>
              <a:rPr lang="en-US" dirty="0" err="1"/>
              <a:t>ReConnect</a:t>
            </a:r>
            <a:r>
              <a:rPr lang="en-US" dirty="0"/>
              <a:t> Applications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1357366"/>
            <a:ext cx="9144000" cy="4878334"/>
          </a:xfrm>
        </p:spPr>
        <p:txBody>
          <a:bodyPr>
            <a:noAutofit/>
          </a:bodyPr>
          <a:lstStyle/>
          <a:p>
            <a:pPr fontAlgn="ctr"/>
            <a:r>
              <a:rPr lang="en-US" sz="2000" dirty="0"/>
              <a:t>The </a:t>
            </a:r>
            <a:r>
              <a:rPr lang="en-US" sz="2000" dirty="0" err="1"/>
              <a:t>ReConnect</a:t>
            </a:r>
            <a:r>
              <a:rPr lang="en-US" sz="2000" dirty="0"/>
              <a:t> Program has three separate funding categories: </a:t>
            </a:r>
          </a:p>
          <a:p>
            <a:pPr fontAlgn="ctr"/>
            <a:endParaRPr lang="en-US" sz="2000" dirty="0"/>
          </a:p>
          <a:p>
            <a:pPr marL="971550" lvl="1" indent="-285750" fontAlgn="ctr"/>
            <a:r>
              <a:rPr lang="en-US" sz="2000" dirty="0">
                <a:latin typeface="Source Sans Pro" panose="020B0503030403020204" pitchFamily="34" charset="0"/>
                <a:ea typeface="Source Sans Pro" panose="020B0503030403020204" pitchFamily="34" charset="0"/>
              </a:rPr>
              <a:t>100%Grant: Deadline April 29, 2019</a:t>
            </a:r>
          </a:p>
          <a:p>
            <a:pPr marL="971550" lvl="1" indent="-285750" fontAlgn="ctr"/>
            <a:r>
              <a:rPr lang="en-US" sz="2000" dirty="0">
                <a:latin typeface="Source Sans Pro" panose="020B0503030403020204" pitchFamily="34" charset="0"/>
                <a:ea typeface="Source Sans Pro" panose="020B0503030403020204" pitchFamily="34" charset="0"/>
              </a:rPr>
              <a:t>50% - 50% Grant-Loan Combination: Deadline May 29, 2019</a:t>
            </a:r>
          </a:p>
          <a:p>
            <a:pPr marL="971550" lvl="1" indent="-285750" fontAlgn="ctr"/>
            <a:r>
              <a:rPr lang="en-US" sz="2000" dirty="0">
                <a:latin typeface="Source Sans Pro" panose="020B0503030403020204" pitchFamily="34" charset="0"/>
                <a:ea typeface="Source Sans Pro" panose="020B0503030403020204" pitchFamily="34" charset="0"/>
              </a:rPr>
              <a:t>100% Loan: Open through June 28, 2019</a:t>
            </a:r>
          </a:p>
          <a:p>
            <a:pPr fontAlgn="ctr"/>
            <a:r>
              <a:rPr lang="en-US" sz="2000" dirty="0"/>
              <a:t>Applicants may submit only </a:t>
            </a:r>
            <a:r>
              <a:rPr lang="en-US" sz="2000" u="sng" dirty="0"/>
              <a:t>one</a:t>
            </a:r>
            <a:r>
              <a:rPr lang="en-US" sz="2000" dirty="0"/>
              <a:t> application to the program in this funding opportunity, in only one of the three categories.</a:t>
            </a:r>
          </a:p>
          <a:p>
            <a:pPr fontAlgn="ctr"/>
            <a:r>
              <a:rPr lang="en-US" sz="2000" dirty="0"/>
              <a:t> In each category, USDA announced that up to $200 million will be available.  Maximum awards are:</a:t>
            </a:r>
          </a:p>
          <a:p>
            <a:pPr fontAlgn="ctr"/>
            <a:endParaRPr lang="en-US" sz="2000" dirty="0"/>
          </a:p>
          <a:p>
            <a:pPr marL="971550" lvl="1" indent="-285750" fontAlgn="ctr"/>
            <a:r>
              <a:rPr lang="en-US" sz="2000" dirty="0">
                <a:latin typeface="Source Sans Pro" panose="020B0503030403020204" pitchFamily="34" charset="0"/>
                <a:ea typeface="Source Sans Pro" panose="020B0503030403020204" pitchFamily="34" charset="0"/>
              </a:rPr>
              <a:t>$25 million for a Grant,</a:t>
            </a:r>
          </a:p>
          <a:p>
            <a:pPr marL="971550" lvl="1" indent="-285750" fontAlgn="ctr"/>
            <a:r>
              <a:rPr lang="en-US" sz="2000" dirty="0">
                <a:latin typeface="Source Sans Pro" panose="020B0503030403020204" pitchFamily="34" charset="0"/>
                <a:ea typeface="Source Sans Pro" panose="020B0503030403020204" pitchFamily="34" charset="0"/>
              </a:rPr>
              <a:t>$50 million for Grant-Loan Combination, and</a:t>
            </a:r>
          </a:p>
          <a:p>
            <a:pPr marL="971550" lvl="1" indent="-285750" fontAlgn="ctr"/>
            <a:r>
              <a:rPr lang="en-US" sz="2000" dirty="0">
                <a:latin typeface="Source Sans Pro" panose="020B0503030403020204" pitchFamily="34" charset="0"/>
                <a:ea typeface="Source Sans Pro" panose="020B0503030403020204" pitchFamily="34" charset="0"/>
              </a:rPr>
              <a:t>$50 million for Loan</a:t>
            </a:r>
          </a:p>
        </p:txBody>
      </p:sp>
      <p:sp>
        <p:nvSpPr>
          <p:cNvPr id="4" name="Oval 3">
            <a:extLst>
              <a:ext uri="{FF2B5EF4-FFF2-40B4-BE49-F238E27FC236}">
                <a16:creationId xmlns:a16="http://schemas.microsoft.com/office/drawing/2014/main" id="{45EF779D-E11A-444A-BB7D-2E6946B6FC9D}"/>
              </a:ext>
            </a:extLst>
          </p:cNvPr>
          <p:cNvSpPr/>
          <p:nvPr/>
        </p:nvSpPr>
        <p:spPr>
          <a:xfrm>
            <a:off x="1000976" y="807689"/>
            <a:ext cx="549677" cy="549677"/>
          </a:xfrm>
          <a:prstGeom prst="ellips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84579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5.</a:t>
            </a:r>
          </a:p>
        </p:txBody>
      </p:sp>
    </p:spTree>
    <p:extLst>
      <p:ext uri="{BB962C8B-B14F-4D97-AF65-F5344CB8AC3E}">
        <p14:creationId xmlns:p14="http://schemas.microsoft.com/office/powerpoint/2010/main" val="1733386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703600"/>
            <a:ext cx="9144000" cy="523220"/>
          </a:xfrm>
        </p:spPr>
        <p:txBody>
          <a:bodyPr/>
          <a:lstStyle/>
          <a:p>
            <a:pPr lvl="0"/>
            <a:r>
              <a:rPr lang="en-US" b="1" dirty="0"/>
              <a:t>Areas in West Virginia Eligible for Funding</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2110705"/>
            <a:ext cx="9144000" cy="2636590"/>
          </a:xfrm>
        </p:spPr>
        <p:txBody>
          <a:bodyPr>
            <a:noAutofit/>
          </a:bodyPr>
          <a:lstStyle/>
          <a:p>
            <a:pPr marL="285750" indent="-285750">
              <a:buFont typeface="Arial" panose="020B0604020202020204" pitchFamily="34" charset="0"/>
              <a:buChar char="•"/>
            </a:pPr>
            <a:r>
              <a:rPr lang="en-US" sz="2000" dirty="0"/>
              <a:t>Applicants will be responsible for defining one or more Proposed Service Areas (PFSA(s)) in their application.</a:t>
            </a:r>
          </a:p>
          <a:p>
            <a:endParaRPr lang="en-US" sz="2000" dirty="0"/>
          </a:p>
          <a:p>
            <a:pPr marL="285750" lvl="0" indent="-285750">
              <a:buFont typeface="Arial" panose="020B0604020202020204" pitchFamily="34" charset="0"/>
              <a:buChar char="•"/>
            </a:pPr>
            <a:r>
              <a:rPr lang="en-US" sz="2000" dirty="0"/>
              <a:t>Eligible areas include “any area that is not located in a city, town, or incorporated area that has a population of greater than 20,000 inhabitants or an urbanized area contiguous and adjacent to a city or town that has a population of greater than 50,000 inhabitants.”</a:t>
            </a:r>
          </a:p>
        </p:txBody>
      </p:sp>
      <p:sp>
        <p:nvSpPr>
          <p:cNvPr id="4" name="Oval 3">
            <a:extLst>
              <a:ext uri="{FF2B5EF4-FFF2-40B4-BE49-F238E27FC236}">
                <a16:creationId xmlns:a16="http://schemas.microsoft.com/office/drawing/2014/main" id="{45EF779D-E11A-444A-BB7D-2E6946B6FC9D}"/>
              </a:ext>
            </a:extLst>
          </p:cNvPr>
          <p:cNvSpPr/>
          <p:nvPr/>
        </p:nvSpPr>
        <p:spPr>
          <a:xfrm>
            <a:off x="1000976" y="688309"/>
            <a:ext cx="549677" cy="549677"/>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72641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6.</a:t>
            </a:r>
          </a:p>
        </p:txBody>
      </p:sp>
    </p:spTree>
    <p:extLst>
      <p:ext uri="{BB962C8B-B14F-4D97-AF65-F5344CB8AC3E}">
        <p14:creationId xmlns:p14="http://schemas.microsoft.com/office/powerpoint/2010/main" val="325845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703600"/>
            <a:ext cx="9144000" cy="523220"/>
          </a:xfrm>
        </p:spPr>
        <p:txBody>
          <a:bodyPr/>
          <a:lstStyle/>
          <a:p>
            <a:pPr lvl="0"/>
            <a:r>
              <a:rPr lang="en-US" b="1" dirty="0"/>
              <a:t>Areas in West Virginia Eligible for Funding</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550653" y="1847234"/>
            <a:ext cx="9144000" cy="3163532"/>
          </a:xfrm>
        </p:spPr>
        <p:txBody>
          <a:bodyPr>
            <a:noAutofit/>
          </a:bodyPr>
          <a:lstStyle/>
          <a:p>
            <a:pPr marL="285750" lvl="0" indent="-285750">
              <a:buFont typeface="Arial" panose="020B0604020202020204" pitchFamily="34" charset="0"/>
              <a:buChar char="•"/>
            </a:pPr>
            <a:r>
              <a:rPr lang="en-US" sz="2000" dirty="0"/>
              <a:t>The </a:t>
            </a:r>
            <a:r>
              <a:rPr lang="en-US" sz="2000" dirty="0" err="1"/>
              <a:t>ReConnect</a:t>
            </a:r>
            <a:r>
              <a:rPr lang="en-US" sz="2000" dirty="0"/>
              <a:t> Program will fund projects in rural areas without sufficient access to broadband, defined by USDA as 10 Mbps downstream and 1 Mbps upstream (10:1 service).   </a:t>
            </a:r>
          </a:p>
          <a:p>
            <a:pPr lvl="0"/>
            <a:endParaRPr lang="en-US" sz="2000" dirty="0"/>
          </a:p>
          <a:p>
            <a:pPr marL="285750" lvl="0" indent="-285750">
              <a:buFont typeface="Arial" panose="020B0604020202020204" pitchFamily="34" charset="0"/>
              <a:buChar char="•"/>
            </a:pPr>
            <a:r>
              <a:rPr lang="en-US" sz="2000" dirty="0"/>
              <a:t>The USDA has not prescribed a method that applicants must use to determine whether a PFSA lacks 10:1 service.   The USDA will use a variety of methods to validate that PFSA lack sufficient access to broadband. </a:t>
            </a:r>
          </a:p>
          <a:p>
            <a:pPr lvl="0"/>
            <a:endParaRPr lang="en-US" sz="2000" dirty="0"/>
          </a:p>
          <a:p>
            <a:pPr marL="285750" lvl="0" indent="-285750">
              <a:buFont typeface="Arial" panose="020B0604020202020204" pitchFamily="34" charset="0"/>
              <a:buChar char="•"/>
            </a:pPr>
            <a:r>
              <a:rPr lang="en-US" sz="2000" dirty="0"/>
              <a:t>Certain limitations on who may apply or under what category may apply in areas that previously received awards of USDA broadband grants or loans, state broadband grants, or areas in which the FCC made awards under the Connect America Phase II Auction. </a:t>
            </a:r>
          </a:p>
        </p:txBody>
      </p:sp>
      <p:sp>
        <p:nvSpPr>
          <p:cNvPr id="4" name="Oval 3">
            <a:extLst>
              <a:ext uri="{FF2B5EF4-FFF2-40B4-BE49-F238E27FC236}">
                <a16:creationId xmlns:a16="http://schemas.microsoft.com/office/drawing/2014/main" id="{45EF779D-E11A-444A-BB7D-2E6946B6FC9D}"/>
              </a:ext>
            </a:extLst>
          </p:cNvPr>
          <p:cNvSpPr/>
          <p:nvPr/>
        </p:nvSpPr>
        <p:spPr>
          <a:xfrm>
            <a:off x="1000976" y="688309"/>
            <a:ext cx="549677" cy="549677"/>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726410"/>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6.</a:t>
            </a:r>
          </a:p>
        </p:txBody>
      </p:sp>
    </p:spTree>
    <p:extLst>
      <p:ext uri="{BB962C8B-B14F-4D97-AF65-F5344CB8AC3E}">
        <p14:creationId xmlns:p14="http://schemas.microsoft.com/office/powerpoint/2010/main" val="420076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9A47-6375-429A-B142-BCEAB9C75282}"/>
              </a:ext>
            </a:extLst>
          </p:cNvPr>
          <p:cNvSpPr>
            <a:spLocks noGrp="1"/>
          </p:cNvSpPr>
          <p:nvPr>
            <p:ph type="ctrTitle"/>
          </p:nvPr>
        </p:nvSpPr>
        <p:spPr>
          <a:xfrm>
            <a:off x="1640116" y="1431708"/>
            <a:ext cx="9144000" cy="523220"/>
          </a:xfrm>
        </p:spPr>
        <p:txBody>
          <a:bodyPr/>
          <a:lstStyle/>
          <a:p>
            <a:r>
              <a:rPr lang="en-US" dirty="0"/>
              <a:t>Eligibility Factors</a:t>
            </a:r>
          </a:p>
        </p:txBody>
      </p:sp>
      <p:sp>
        <p:nvSpPr>
          <p:cNvPr id="3" name="Text Placeholder 2">
            <a:extLst>
              <a:ext uri="{FF2B5EF4-FFF2-40B4-BE49-F238E27FC236}">
                <a16:creationId xmlns:a16="http://schemas.microsoft.com/office/drawing/2014/main" id="{D4E57C60-398C-4A70-B7D6-DE3D532570F6}"/>
              </a:ext>
            </a:extLst>
          </p:cNvPr>
          <p:cNvSpPr>
            <a:spLocks noGrp="1"/>
          </p:cNvSpPr>
          <p:nvPr>
            <p:ph type="body" sz="quarter" idx="10"/>
          </p:nvPr>
        </p:nvSpPr>
        <p:spPr>
          <a:xfrm>
            <a:off x="1639888" y="2069297"/>
            <a:ext cx="9144000" cy="2781835"/>
          </a:xfrm>
        </p:spPr>
        <p:txBody>
          <a:bodyPr>
            <a:noAutofit/>
          </a:bodyPr>
          <a:lstStyle/>
          <a:p>
            <a:pPr marL="285750" indent="-285750">
              <a:buFont typeface="Arial" panose="020B0604020202020204" pitchFamily="34" charset="0"/>
              <a:buChar char="•"/>
            </a:pPr>
            <a:r>
              <a:rPr lang="en-US" sz="2000" dirty="0"/>
              <a:t>Audited Financial Statement</a:t>
            </a:r>
          </a:p>
          <a:p>
            <a:pPr marL="285750" indent="-285750">
              <a:buFont typeface="Arial" panose="020B0604020202020204" pitchFamily="34" charset="0"/>
              <a:buChar char="•"/>
            </a:pPr>
            <a:r>
              <a:rPr lang="en-US" sz="2000" dirty="0"/>
              <a:t>Full and Complete Application</a:t>
            </a:r>
          </a:p>
          <a:p>
            <a:pPr marL="285750" indent="-285750">
              <a:buFont typeface="Arial" panose="020B0604020202020204" pitchFamily="34" charset="0"/>
              <a:buChar char="•"/>
            </a:pPr>
            <a:r>
              <a:rPr lang="en-US" sz="2000" dirty="0"/>
              <a:t>Timely Buildout Completion</a:t>
            </a:r>
          </a:p>
          <a:p>
            <a:pPr marL="285750" indent="-285750">
              <a:buFont typeface="Arial" panose="020B0604020202020204" pitchFamily="34" charset="0"/>
              <a:buChar char="•"/>
            </a:pPr>
            <a:r>
              <a:rPr lang="en-US" sz="2000" dirty="0"/>
              <a:t>Technical Feasibility</a:t>
            </a:r>
          </a:p>
          <a:p>
            <a:pPr marL="285750" indent="-285750">
              <a:buFont typeface="Arial" panose="020B0604020202020204" pitchFamily="34" charset="0"/>
              <a:buChar char="•"/>
            </a:pPr>
            <a:r>
              <a:rPr lang="en-US" sz="2000" dirty="0"/>
              <a:t>Service Areas</a:t>
            </a:r>
          </a:p>
          <a:p>
            <a:pPr marL="285750" indent="-285750">
              <a:buFont typeface="Arial" panose="020B0604020202020204" pitchFamily="34" charset="0"/>
              <a:buChar char="•"/>
            </a:pPr>
            <a:r>
              <a:rPr lang="en-US" sz="2000" dirty="0"/>
              <a:t>Fully Funded</a:t>
            </a:r>
          </a:p>
          <a:p>
            <a:pPr marL="285750" indent="-285750">
              <a:buFont typeface="Arial" panose="020B0604020202020204" pitchFamily="34" charset="0"/>
              <a:buChar char="•"/>
            </a:pPr>
            <a:r>
              <a:rPr lang="en-US" sz="2000" dirty="0"/>
              <a:t>Financial Feasibility and Sustainability</a:t>
            </a:r>
          </a:p>
        </p:txBody>
      </p:sp>
      <p:sp>
        <p:nvSpPr>
          <p:cNvPr id="4" name="Oval 3">
            <a:extLst>
              <a:ext uri="{FF2B5EF4-FFF2-40B4-BE49-F238E27FC236}">
                <a16:creationId xmlns:a16="http://schemas.microsoft.com/office/drawing/2014/main" id="{45EF779D-E11A-444A-BB7D-2E6946B6FC9D}"/>
              </a:ext>
            </a:extLst>
          </p:cNvPr>
          <p:cNvSpPr/>
          <p:nvPr/>
        </p:nvSpPr>
        <p:spPr>
          <a:xfrm>
            <a:off x="1000976" y="1416417"/>
            <a:ext cx="549677" cy="549677"/>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8BEE1301-3593-4010-958D-34EC28FEAA8C}"/>
              </a:ext>
            </a:extLst>
          </p:cNvPr>
          <p:cNvSpPr txBox="1"/>
          <p:nvPr/>
        </p:nvSpPr>
        <p:spPr>
          <a:xfrm>
            <a:off x="1100014" y="1454518"/>
            <a:ext cx="437940" cy="477054"/>
          </a:xfrm>
          <a:prstGeom prst="rect">
            <a:avLst/>
          </a:prstGeom>
          <a:noFill/>
        </p:spPr>
        <p:txBody>
          <a:bodyPr wrap="none" rtlCol="0">
            <a:spAutoFit/>
          </a:bodyPr>
          <a:lstStyle/>
          <a:p>
            <a:r>
              <a:rPr lang="en-US" sz="2500" dirty="0">
                <a:solidFill>
                  <a:schemeClr val="bg1"/>
                </a:solidFill>
                <a:latin typeface="Source Sans Pro SemiBold" panose="020B0603030403020204" pitchFamily="34" charset="0"/>
                <a:ea typeface="Source Sans Pro SemiBold" panose="020B0603030403020204" pitchFamily="34" charset="0"/>
              </a:rPr>
              <a:t>7.</a:t>
            </a:r>
          </a:p>
        </p:txBody>
      </p:sp>
    </p:spTree>
    <p:extLst>
      <p:ext uri="{BB962C8B-B14F-4D97-AF65-F5344CB8AC3E}">
        <p14:creationId xmlns:p14="http://schemas.microsoft.com/office/powerpoint/2010/main" val="921858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1707</Words>
  <Application>Microsoft Office PowerPoint</Application>
  <PresentationFormat>Widescreen</PresentationFormat>
  <Paragraphs>154</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Source Sans Pro</vt:lpstr>
      <vt:lpstr>Calibri</vt:lpstr>
      <vt:lpstr>Source Sans Pro SemiBold</vt:lpstr>
      <vt:lpstr>Calibri Light</vt:lpstr>
      <vt:lpstr>Office Theme</vt:lpstr>
      <vt:lpstr>PowerPoint Presentation</vt:lpstr>
      <vt:lpstr>Reconnect Program Briefing</vt:lpstr>
      <vt:lpstr>Official Information About the ReConnect Program</vt:lpstr>
      <vt:lpstr>Eligible Applicants</vt:lpstr>
      <vt:lpstr>Eligible Costs</vt:lpstr>
      <vt:lpstr>Types of ReConnect Applications</vt:lpstr>
      <vt:lpstr>Areas in West Virginia Eligible for Funding</vt:lpstr>
      <vt:lpstr>Areas in West Virginia Eligible for Funding</vt:lpstr>
      <vt:lpstr>Eligibility Factors</vt:lpstr>
      <vt:lpstr>Mapping Assistance</vt:lpstr>
      <vt:lpstr>Speed Requirements for Funded Projects</vt:lpstr>
      <vt:lpstr>Local Match Requirements</vt:lpstr>
      <vt:lpstr>Audited Financial Statements</vt:lpstr>
      <vt:lpstr>Application Portal Announcement(s) and Scoring</vt:lpstr>
      <vt:lpstr>Points and Scoring</vt:lpstr>
      <vt:lpstr>PowerPoint Presentation</vt:lpstr>
      <vt:lpstr>Services Provided by the West Virginia Broadband Enhancement Council </vt:lpstr>
      <vt:lpstr>Additional Technical Assistance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Quinlan</dc:creator>
  <cp:lastModifiedBy>Workman, Kelly A</cp:lastModifiedBy>
  <cp:revision>40</cp:revision>
  <dcterms:created xsi:type="dcterms:W3CDTF">2019-01-07T17:24:10Z</dcterms:created>
  <dcterms:modified xsi:type="dcterms:W3CDTF">2019-01-09T03:42:11Z</dcterms:modified>
</cp:coreProperties>
</file>